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58" r:id="rId5"/>
    <p:sldId id="260" r:id="rId6"/>
    <p:sldId id="259" r:id="rId7"/>
    <p:sldId id="261" r:id="rId8"/>
    <p:sldId id="262" r:id="rId9"/>
    <p:sldId id="263" r:id="rId10"/>
    <p:sldId id="264" r:id="rId11"/>
    <p:sldId id="270" r:id="rId12"/>
    <p:sldId id="267" r:id="rId13"/>
    <p:sldId id="265" r:id="rId14"/>
    <p:sldId id="268" r:id="rId15"/>
    <p:sldId id="26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4825C5CC-30C4-4D52-8225-BF87A20AA4B4}" type="datetimeFigureOut">
              <a:rPr lang="en-AU"/>
              <a:pPr>
                <a:defRPr/>
              </a:pPr>
              <a:t>10/09/2011</a:t>
            </a:fld>
            <a:endParaRPr lang="en-AU"/>
          </a:p>
        </p:txBody>
      </p:sp>
      <p:sp>
        <p:nvSpPr>
          <p:cNvPr id="7" name="Footer Placeholder 19"/>
          <p:cNvSpPr>
            <a:spLocks noGrp="1"/>
          </p:cNvSpPr>
          <p:nvPr>
            <p:ph type="ftr" sz="quarter" idx="11"/>
          </p:nvPr>
        </p:nvSpPr>
        <p:spPr/>
        <p:txBody>
          <a:bodyPr/>
          <a:lstStyle>
            <a:lvl1pPr>
              <a:defRPr/>
            </a:lvl1pPr>
            <a:extLst/>
          </a:lstStyle>
          <a:p>
            <a:pPr>
              <a:defRPr/>
            </a:pPr>
            <a:endParaRPr lang="en-AU"/>
          </a:p>
        </p:txBody>
      </p:sp>
      <p:sp>
        <p:nvSpPr>
          <p:cNvPr id="8" name="Slide Number Placeholder 9"/>
          <p:cNvSpPr>
            <a:spLocks noGrp="1"/>
          </p:cNvSpPr>
          <p:nvPr>
            <p:ph type="sldNum" sz="quarter" idx="12"/>
          </p:nvPr>
        </p:nvSpPr>
        <p:spPr/>
        <p:txBody>
          <a:bodyPr/>
          <a:lstStyle>
            <a:lvl1pPr>
              <a:defRPr/>
            </a:lvl1pPr>
            <a:extLst/>
          </a:lstStyle>
          <a:p>
            <a:pPr>
              <a:defRPr/>
            </a:pPr>
            <a:fld id="{777324B7-1774-412A-B5E5-2103276DB3E9}"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444A7FF7-317A-4227-B987-729A5F7394EE}" type="datetimeFigureOut">
              <a:rPr lang="en-AU"/>
              <a:pPr>
                <a:defRPr/>
              </a:pPr>
              <a:t>10/09/2011</a:t>
            </a:fld>
            <a:endParaRPr lang="en-AU"/>
          </a:p>
        </p:txBody>
      </p:sp>
      <p:sp>
        <p:nvSpPr>
          <p:cNvPr id="5" name="Footer Placeholder 9"/>
          <p:cNvSpPr>
            <a:spLocks noGrp="1"/>
          </p:cNvSpPr>
          <p:nvPr>
            <p:ph type="ftr" sz="quarter" idx="11"/>
          </p:nvPr>
        </p:nvSpPr>
        <p:spPr/>
        <p:txBody>
          <a:bodyPr/>
          <a:lstStyle>
            <a:lvl1pPr>
              <a:defRPr/>
            </a:lvl1pPr>
          </a:lstStyle>
          <a:p>
            <a:pPr>
              <a:defRPr/>
            </a:pPr>
            <a:endParaRPr lang="en-AU"/>
          </a:p>
        </p:txBody>
      </p:sp>
      <p:sp>
        <p:nvSpPr>
          <p:cNvPr id="6" name="Slide Number Placeholder 21"/>
          <p:cNvSpPr>
            <a:spLocks noGrp="1"/>
          </p:cNvSpPr>
          <p:nvPr>
            <p:ph type="sldNum" sz="quarter" idx="12"/>
          </p:nvPr>
        </p:nvSpPr>
        <p:spPr/>
        <p:txBody>
          <a:bodyPr/>
          <a:lstStyle>
            <a:lvl1pPr>
              <a:defRPr/>
            </a:lvl1pPr>
          </a:lstStyle>
          <a:p>
            <a:pPr>
              <a:defRPr/>
            </a:pPr>
            <a:fld id="{BEFF5641-BD58-4F04-A646-BE3069B27408}"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27E2C682-2FEC-4FAD-BFEB-E103898AF82E}" type="datetimeFigureOut">
              <a:rPr lang="en-AU"/>
              <a:pPr>
                <a:defRPr/>
              </a:pPr>
              <a:t>10/09/2011</a:t>
            </a:fld>
            <a:endParaRPr lang="en-AU"/>
          </a:p>
        </p:txBody>
      </p:sp>
      <p:sp>
        <p:nvSpPr>
          <p:cNvPr id="5" name="Footer Placeholder 9"/>
          <p:cNvSpPr>
            <a:spLocks noGrp="1"/>
          </p:cNvSpPr>
          <p:nvPr>
            <p:ph type="ftr" sz="quarter" idx="11"/>
          </p:nvPr>
        </p:nvSpPr>
        <p:spPr/>
        <p:txBody>
          <a:bodyPr/>
          <a:lstStyle>
            <a:lvl1pPr>
              <a:defRPr/>
            </a:lvl1pPr>
          </a:lstStyle>
          <a:p>
            <a:pPr>
              <a:defRPr/>
            </a:pPr>
            <a:endParaRPr lang="en-AU"/>
          </a:p>
        </p:txBody>
      </p:sp>
      <p:sp>
        <p:nvSpPr>
          <p:cNvPr id="6" name="Slide Number Placeholder 21"/>
          <p:cNvSpPr>
            <a:spLocks noGrp="1"/>
          </p:cNvSpPr>
          <p:nvPr>
            <p:ph type="sldNum" sz="quarter" idx="12"/>
          </p:nvPr>
        </p:nvSpPr>
        <p:spPr/>
        <p:txBody>
          <a:bodyPr/>
          <a:lstStyle>
            <a:lvl1pPr>
              <a:defRPr/>
            </a:lvl1pPr>
          </a:lstStyle>
          <a:p>
            <a:pPr>
              <a:defRPr/>
            </a:pPr>
            <a:fld id="{83E03ECB-3EE2-4525-9A7F-FA01B58A76F4}"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12A4509A-7461-49A4-9FF1-EA00621B8240}" type="datetimeFigureOut">
              <a:rPr lang="en-AU"/>
              <a:pPr>
                <a:defRPr/>
              </a:pPr>
              <a:t>10/09/2011</a:t>
            </a:fld>
            <a:endParaRPr lang="en-AU"/>
          </a:p>
        </p:txBody>
      </p:sp>
      <p:sp>
        <p:nvSpPr>
          <p:cNvPr id="5" name="Footer Placeholder 9"/>
          <p:cNvSpPr>
            <a:spLocks noGrp="1"/>
          </p:cNvSpPr>
          <p:nvPr>
            <p:ph type="ftr" sz="quarter" idx="11"/>
          </p:nvPr>
        </p:nvSpPr>
        <p:spPr/>
        <p:txBody>
          <a:bodyPr/>
          <a:lstStyle>
            <a:lvl1pPr>
              <a:defRPr/>
            </a:lvl1pPr>
          </a:lstStyle>
          <a:p>
            <a:pPr>
              <a:defRPr/>
            </a:pPr>
            <a:endParaRPr lang="en-AU"/>
          </a:p>
        </p:txBody>
      </p:sp>
      <p:sp>
        <p:nvSpPr>
          <p:cNvPr id="6" name="Slide Number Placeholder 21"/>
          <p:cNvSpPr>
            <a:spLocks noGrp="1"/>
          </p:cNvSpPr>
          <p:nvPr>
            <p:ph type="sldNum" sz="quarter" idx="12"/>
          </p:nvPr>
        </p:nvSpPr>
        <p:spPr/>
        <p:txBody>
          <a:bodyPr/>
          <a:lstStyle>
            <a:lvl1pPr>
              <a:defRPr/>
            </a:lvl1pPr>
          </a:lstStyle>
          <a:p>
            <a:pPr>
              <a:defRPr/>
            </a:pPr>
            <a:fld id="{7311B311-F209-4012-BD82-BB445AE6A3DD}"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94BCD56E-0B7D-48C6-B259-B5B5768F356B}" type="datetimeFigureOut">
              <a:rPr lang="en-AU"/>
              <a:pPr>
                <a:defRPr/>
              </a:pPr>
              <a:t>10/09/2011</a:t>
            </a:fld>
            <a:endParaRPr lang="en-AU"/>
          </a:p>
        </p:txBody>
      </p:sp>
      <p:sp>
        <p:nvSpPr>
          <p:cNvPr id="9" name="Footer Placeholder 4"/>
          <p:cNvSpPr>
            <a:spLocks noGrp="1"/>
          </p:cNvSpPr>
          <p:nvPr>
            <p:ph type="ftr" sz="quarter" idx="11"/>
          </p:nvPr>
        </p:nvSpPr>
        <p:spPr/>
        <p:txBody>
          <a:bodyPr/>
          <a:lstStyle>
            <a:lvl1pPr>
              <a:defRPr/>
            </a:lvl1pPr>
            <a:extLst/>
          </a:lstStyle>
          <a:p>
            <a:pPr>
              <a:defRPr/>
            </a:pPr>
            <a:endParaRPr lang="en-AU"/>
          </a:p>
        </p:txBody>
      </p:sp>
      <p:sp>
        <p:nvSpPr>
          <p:cNvPr id="10" name="Slide Number Placeholder 5"/>
          <p:cNvSpPr>
            <a:spLocks noGrp="1"/>
          </p:cNvSpPr>
          <p:nvPr>
            <p:ph type="sldNum" sz="quarter" idx="12"/>
          </p:nvPr>
        </p:nvSpPr>
        <p:spPr/>
        <p:txBody>
          <a:bodyPr/>
          <a:lstStyle>
            <a:lvl1pPr>
              <a:defRPr/>
            </a:lvl1pPr>
            <a:extLst/>
          </a:lstStyle>
          <a:p>
            <a:pPr>
              <a:defRPr/>
            </a:pPr>
            <a:fld id="{F658CB11-783B-41CB-99A1-DA5A8B36F2FF}"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63B29876-FC4F-405E-8F47-18EA5DB09A64}" type="datetimeFigureOut">
              <a:rPr lang="en-AU"/>
              <a:pPr>
                <a:defRPr/>
              </a:pPr>
              <a:t>10/09/2011</a:t>
            </a:fld>
            <a:endParaRPr lang="en-AU"/>
          </a:p>
        </p:txBody>
      </p:sp>
      <p:sp>
        <p:nvSpPr>
          <p:cNvPr id="6" name="Footer Placeholder 9"/>
          <p:cNvSpPr>
            <a:spLocks noGrp="1"/>
          </p:cNvSpPr>
          <p:nvPr>
            <p:ph type="ftr" sz="quarter" idx="11"/>
          </p:nvPr>
        </p:nvSpPr>
        <p:spPr/>
        <p:txBody>
          <a:bodyPr/>
          <a:lstStyle>
            <a:lvl1pPr>
              <a:defRPr/>
            </a:lvl1pPr>
          </a:lstStyle>
          <a:p>
            <a:pPr>
              <a:defRPr/>
            </a:pPr>
            <a:endParaRPr lang="en-AU"/>
          </a:p>
        </p:txBody>
      </p:sp>
      <p:sp>
        <p:nvSpPr>
          <p:cNvPr id="7" name="Slide Number Placeholder 21"/>
          <p:cNvSpPr>
            <a:spLocks noGrp="1"/>
          </p:cNvSpPr>
          <p:nvPr>
            <p:ph type="sldNum" sz="quarter" idx="12"/>
          </p:nvPr>
        </p:nvSpPr>
        <p:spPr/>
        <p:txBody>
          <a:bodyPr/>
          <a:lstStyle>
            <a:lvl1pPr>
              <a:defRPr/>
            </a:lvl1pPr>
          </a:lstStyle>
          <a:p>
            <a:pPr>
              <a:defRPr/>
            </a:pPr>
            <a:fld id="{25525365-9AF4-4887-99C3-B50648DDD37F}"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3A8F6CD8-6A45-4DCD-A3F9-012A504FD210}" type="datetimeFigureOut">
              <a:rPr lang="en-AU"/>
              <a:pPr>
                <a:defRPr/>
              </a:pPr>
              <a:t>10/09/2011</a:t>
            </a:fld>
            <a:endParaRPr lang="en-AU"/>
          </a:p>
        </p:txBody>
      </p:sp>
      <p:sp>
        <p:nvSpPr>
          <p:cNvPr id="8" name="Footer Placeholder 7"/>
          <p:cNvSpPr>
            <a:spLocks noGrp="1"/>
          </p:cNvSpPr>
          <p:nvPr>
            <p:ph type="ftr" sz="quarter" idx="11"/>
          </p:nvPr>
        </p:nvSpPr>
        <p:spPr/>
        <p:txBody>
          <a:bodyPr/>
          <a:lstStyle>
            <a:lvl1pPr>
              <a:defRPr/>
            </a:lvl1pPr>
            <a:extLst/>
          </a:lstStyle>
          <a:p>
            <a:pPr>
              <a:defRPr/>
            </a:pPr>
            <a:endParaRPr lang="en-AU"/>
          </a:p>
        </p:txBody>
      </p:sp>
      <p:sp>
        <p:nvSpPr>
          <p:cNvPr id="9" name="Slide Number Placeholder 8"/>
          <p:cNvSpPr>
            <a:spLocks noGrp="1"/>
          </p:cNvSpPr>
          <p:nvPr>
            <p:ph type="sldNum" sz="quarter" idx="12"/>
          </p:nvPr>
        </p:nvSpPr>
        <p:spPr/>
        <p:txBody>
          <a:bodyPr/>
          <a:lstStyle>
            <a:lvl1pPr>
              <a:defRPr/>
            </a:lvl1pPr>
            <a:extLst/>
          </a:lstStyle>
          <a:p>
            <a:pPr>
              <a:defRPr/>
            </a:pPr>
            <a:fld id="{7A4FA6EF-FD9C-4FD5-870A-31BABA03F3DE}"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239A6028-FE23-4A9A-AD68-4C4203DDBC3C}" type="datetimeFigureOut">
              <a:rPr lang="en-AU"/>
              <a:pPr>
                <a:defRPr/>
              </a:pPr>
              <a:t>10/09/2011</a:t>
            </a:fld>
            <a:endParaRPr lang="en-AU"/>
          </a:p>
        </p:txBody>
      </p:sp>
      <p:sp>
        <p:nvSpPr>
          <p:cNvPr id="4" name="Footer Placeholder 9"/>
          <p:cNvSpPr>
            <a:spLocks noGrp="1"/>
          </p:cNvSpPr>
          <p:nvPr>
            <p:ph type="ftr" sz="quarter" idx="11"/>
          </p:nvPr>
        </p:nvSpPr>
        <p:spPr/>
        <p:txBody>
          <a:bodyPr/>
          <a:lstStyle>
            <a:lvl1pPr>
              <a:defRPr/>
            </a:lvl1pPr>
          </a:lstStyle>
          <a:p>
            <a:pPr>
              <a:defRPr/>
            </a:pPr>
            <a:endParaRPr lang="en-AU"/>
          </a:p>
        </p:txBody>
      </p:sp>
      <p:sp>
        <p:nvSpPr>
          <p:cNvPr id="5" name="Slide Number Placeholder 21"/>
          <p:cNvSpPr>
            <a:spLocks noGrp="1"/>
          </p:cNvSpPr>
          <p:nvPr>
            <p:ph type="sldNum" sz="quarter" idx="12"/>
          </p:nvPr>
        </p:nvSpPr>
        <p:spPr/>
        <p:txBody>
          <a:bodyPr/>
          <a:lstStyle>
            <a:lvl1pPr>
              <a:defRPr/>
            </a:lvl1pPr>
          </a:lstStyle>
          <a:p>
            <a:pPr>
              <a:defRPr/>
            </a:pPr>
            <a:fld id="{33781E69-E031-49B5-B6FD-E9319447444D}"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19CEE30B-65DA-4ACC-AD17-9185B906AB23}" type="datetimeFigureOut">
              <a:rPr lang="en-AU"/>
              <a:pPr>
                <a:defRPr/>
              </a:pPr>
              <a:t>10/09/2011</a:t>
            </a:fld>
            <a:endParaRPr lang="en-AU"/>
          </a:p>
        </p:txBody>
      </p:sp>
      <p:sp>
        <p:nvSpPr>
          <p:cNvPr id="5" name="Footer Placeholder 2"/>
          <p:cNvSpPr>
            <a:spLocks noGrp="1"/>
          </p:cNvSpPr>
          <p:nvPr>
            <p:ph type="ftr" sz="quarter" idx="11"/>
          </p:nvPr>
        </p:nvSpPr>
        <p:spPr/>
        <p:txBody>
          <a:bodyPr/>
          <a:lstStyle>
            <a:lvl1pPr>
              <a:defRPr/>
            </a:lvl1pPr>
            <a:extLst/>
          </a:lstStyle>
          <a:p>
            <a:pPr>
              <a:defRPr/>
            </a:pPr>
            <a:endParaRPr lang="en-AU"/>
          </a:p>
        </p:txBody>
      </p:sp>
      <p:sp>
        <p:nvSpPr>
          <p:cNvPr id="6" name="Slide Number Placeholder 3"/>
          <p:cNvSpPr>
            <a:spLocks noGrp="1"/>
          </p:cNvSpPr>
          <p:nvPr>
            <p:ph type="sldNum" sz="quarter" idx="12"/>
          </p:nvPr>
        </p:nvSpPr>
        <p:spPr/>
        <p:txBody>
          <a:bodyPr/>
          <a:lstStyle>
            <a:lvl1pPr>
              <a:defRPr/>
            </a:lvl1pPr>
            <a:extLst/>
          </a:lstStyle>
          <a:p>
            <a:pPr>
              <a:defRPr/>
            </a:pPr>
            <a:fld id="{A785A788-184E-4B2E-BFC7-09BBE799EF29}"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577ADABA-D900-4F13-A7D7-4245E948A9AA}" type="datetimeFigureOut">
              <a:rPr lang="en-AU"/>
              <a:pPr>
                <a:defRPr/>
              </a:pPr>
              <a:t>10/09/2011</a:t>
            </a:fld>
            <a:endParaRPr lang="en-AU"/>
          </a:p>
        </p:txBody>
      </p:sp>
      <p:sp>
        <p:nvSpPr>
          <p:cNvPr id="6" name="Footer Placeholder 5"/>
          <p:cNvSpPr>
            <a:spLocks noGrp="1"/>
          </p:cNvSpPr>
          <p:nvPr>
            <p:ph type="ftr" sz="quarter" idx="11"/>
          </p:nvPr>
        </p:nvSpPr>
        <p:spPr/>
        <p:txBody>
          <a:bodyPr/>
          <a:lstStyle>
            <a:lvl1pPr>
              <a:defRPr/>
            </a:lvl1pPr>
            <a:extLst/>
          </a:lstStyle>
          <a:p>
            <a:pPr>
              <a:defRPr/>
            </a:pPr>
            <a:endParaRPr lang="en-AU"/>
          </a:p>
        </p:txBody>
      </p:sp>
      <p:sp>
        <p:nvSpPr>
          <p:cNvPr id="7" name="Slide Number Placeholder 6"/>
          <p:cNvSpPr>
            <a:spLocks noGrp="1"/>
          </p:cNvSpPr>
          <p:nvPr>
            <p:ph type="sldNum" sz="quarter" idx="12"/>
          </p:nvPr>
        </p:nvSpPr>
        <p:spPr/>
        <p:txBody>
          <a:bodyPr/>
          <a:lstStyle>
            <a:lvl1pPr>
              <a:defRPr/>
            </a:lvl1pPr>
            <a:extLst/>
          </a:lstStyle>
          <a:p>
            <a:pPr>
              <a:defRPr/>
            </a:pPr>
            <a:fld id="{0C4886F4-2029-4C2A-8D67-E9114E5EC263}"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Flowchart: Process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Flowchart: Process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63609F1A-E9F3-47E6-B2B2-8F5875AD6471}" type="datetimeFigureOut">
              <a:rPr lang="en-AU"/>
              <a:pPr>
                <a:defRPr/>
              </a:pPr>
              <a:t>10/09/2011</a:t>
            </a:fld>
            <a:endParaRPr lang="en-AU"/>
          </a:p>
        </p:txBody>
      </p:sp>
      <p:sp>
        <p:nvSpPr>
          <p:cNvPr id="9" name="Footer Placeholder 5"/>
          <p:cNvSpPr>
            <a:spLocks noGrp="1"/>
          </p:cNvSpPr>
          <p:nvPr>
            <p:ph type="ftr" sz="quarter" idx="11"/>
          </p:nvPr>
        </p:nvSpPr>
        <p:spPr/>
        <p:txBody>
          <a:bodyPr/>
          <a:lstStyle>
            <a:lvl1pPr>
              <a:defRPr/>
            </a:lvl1pPr>
            <a:extLst/>
          </a:lstStyle>
          <a:p>
            <a:pPr>
              <a:defRPr/>
            </a:pPr>
            <a:endParaRPr lang="en-AU"/>
          </a:p>
        </p:txBody>
      </p:sp>
      <p:sp>
        <p:nvSpPr>
          <p:cNvPr id="10" name="Slide Number Placeholder 6"/>
          <p:cNvSpPr>
            <a:spLocks noGrp="1"/>
          </p:cNvSpPr>
          <p:nvPr>
            <p:ph type="sldNum" sz="quarter" idx="12"/>
          </p:nvPr>
        </p:nvSpPr>
        <p:spPr/>
        <p:txBody>
          <a:bodyPr/>
          <a:lstStyle>
            <a:lvl1pPr>
              <a:defRPr/>
            </a:lvl1pPr>
            <a:extLst/>
          </a:lstStyle>
          <a:p>
            <a:pPr>
              <a:defRPr/>
            </a:pPr>
            <a:fld id="{206A1505-867A-4862-8286-DAB320916ADC}"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defRPr>
            </a:lvl1pPr>
            <a:extLst/>
          </a:lstStyle>
          <a:p>
            <a:pPr>
              <a:defRPr/>
            </a:pPr>
            <a:fld id="{9DF4D1FA-54A0-4B8D-900A-5F030F4D51D2}" type="datetimeFigureOut">
              <a:rPr lang="en-AU"/>
              <a:pPr>
                <a:defRPr/>
              </a:pPr>
              <a:t>10/09/2011</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en-AU"/>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defRPr>
            </a:lvl1pPr>
            <a:extLst/>
          </a:lstStyle>
          <a:p>
            <a:pPr>
              <a:defRPr/>
            </a:pPr>
            <a:fld id="{F8FCF47E-AF10-4FAD-AB43-7ACD447372E1}" type="slidenum">
              <a:rPr lang="en-AU"/>
              <a:pPr>
                <a:defRPr/>
              </a:pPr>
              <a:t>‹#›</a:t>
            </a:fld>
            <a:endParaRPr lang="en-AU"/>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75" r:id="rId7"/>
    <p:sldLayoutId id="2147483676" r:id="rId8"/>
    <p:sldLayoutId id="2147483677" r:id="rId9"/>
    <p:sldLayoutId id="2147483668" r:id="rId10"/>
    <p:sldLayoutId id="2147483667"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pitchFamily="34" charset="0"/>
        </a:defRPr>
      </a:lvl2pPr>
      <a:lvl3pPr algn="l" rtl="0" fontAlgn="base">
        <a:spcBef>
          <a:spcPct val="0"/>
        </a:spcBef>
        <a:spcAft>
          <a:spcPct val="0"/>
        </a:spcAft>
        <a:defRPr sz="4300">
          <a:solidFill>
            <a:srgbClr val="572314"/>
          </a:solidFill>
          <a:latin typeface="Gill Sans MT" pitchFamily="34" charset="0"/>
        </a:defRPr>
      </a:lvl3pPr>
      <a:lvl4pPr algn="l" rtl="0" fontAlgn="base">
        <a:spcBef>
          <a:spcPct val="0"/>
        </a:spcBef>
        <a:spcAft>
          <a:spcPct val="0"/>
        </a:spcAft>
        <a:defRPr sz="4300">
          <a:solidFill>
            <a:srgbClr val="572314"/>
          </a:solidFill>
          <a:latin typeface="Gill Sans MT" pitchFamily="34" charset="0"/>
        </a:defRPr>
      </a:lvl4pPr>
      <a:lvl5pPr algn="l" rtl="0" fontAlgn="base">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360363"/>
            <a:ext cx="7407275" cy="1471612"/>
          </a:xfrm>
        </p:spPr>
        <p:txBody>
          <a:bodyPr/>
          <a:lstStyle/>
          <a:p>
            <a:pPr fontAlgn="auto">
              <a:spcAft>
                <a:spcPts val="0"/>
              </a:spcAft>
              <a:defRPr/>
            </a:pPr>
            <a:r>
              <a:rPr lang="en-AU" dirty="0" smtClean="0">
                <a:solidFill>
                  <a:schemeClr val="tx2">
                    <a:satMod val="130000"/>
                  </a:schemeClr>
                </a:solidFill>
              </a:rPr>
              <a:t>Primary and Secondary Sources</a:t>
            </a:r>
            <a:endParaRPr lang="en-AU" dirty="0">
              <a:solidFill>
                <a:schemeClr val="tx2">
                  <a:satMod val="130000"/>
                </a:schemeClr>
              </a:solidFill>
            </a:endParaRPr>
          </a:p>
        </p:txBody>
      </p:sp>
      <p:sp>
        <p:nvSpPr>
          <p:cNvPr id="3" name="Subtitle 2"/>
          <p:cNvSpPr>
            <a:spLocks noGrp="1"/>
          </p:cNvSpPr>
          <p:nvPr>
            <p:ph type="subTitle" idx="1"/>
          </p:nvPr>
        </p:nvSpPr>
        <p:spPr>
          <a:xfrm>
            <a:off x="1431925" y="1849438"/>
            <a:ext cx="7407275" cy="1752600"/>
          </a:xfrm>
        </p:spPr>
        <p:txBody>
          <a:bodyPr>
            <a:normAutofit/>
          </a:bodyPr>
          <a:lstStyle/>
          <a:p>
            <a:pPr fontAlgn="auto">
              <a:spcAft>
                <a:spcPts val="0"/>
              </a:spcAft>
              <a:buFont typeface="Wingdings 2"/>
              <a:buNone/>
              <a:defRPr/>
            </a:pPr>
            <a:r>
              <a:rPr lang="en-AU" dirty="0" smtClean="0"/>
              <a:t>Using evidence to learn about the past</a:t>
            </a:r>
            <a:endParaRPr lang="en-AU" dirty="0"/>
          </a:p>
        </p:txBody>
      </p:sp>
      <p:sp>
        <p:nvSpPr>
          <p:cNvPr id="13316" name="TextBox 6"/>
          <p:cNvSpPr txBox="1">
            <a:spLocks noChangeArrowheads="1"/>
          </p:cNvSpPr>
          <p:nvPr/>
        </p:nvSpPr>
        <p:spPr bwMode="auto">
          <a:xfrm>
            <a:off x="1835150" y="4868863"/>
            <a:ext cx="2736850" cy="369887"/>
          </a:xfrm>
          <a:prstGeom prst="rect">
            <a:avLst/>
          </a:prstGeom>
          <a:noFill/>
          <a:ln w="9525">
            <a:noFill/>
            <a:miter lim="800000"/>
            <a:headEnd/>
            <a:tailEnd/>
          </a:ln>
        </p:spPr>
        <p:txBody>
          <a:bodyPr>
            <a:spAutoFit/>
          </a:bodyPr>
          <a:lstStyle/>
          <a:p>
            <a:endParaRPr lang="en-AU">
              <a:latin typeface="Gill Sans MT" pitchFamily="34" charset="0"/>
            </a:endParaRPr>
          </a:p>
        </p:txBody>
      </p:sp>
      <p:sp>
        <p:nvSpPr>
          <p:cNvPr id="13317" name="TextBox 7"/>
          <p:cNvSpPr txBox="1">
            <a:spLocks noChangeArrowheads="1"/>
          </p:cNvSpPr>
          <p:nvPr/>
        </p:nvSpPr>
        <p:spPr bwMode="auto">
          <a:xfrm>
            <a:off x="2339975" y="4652963"/>
            <a:ext cx="1944688" cy="1200150"/>
          </a:xfrm>
          <a:prstGeom prst="rect">
            <a:avLst/>
          </a:prstGeom>
          <a:noFill/>
          <a:ln w="9525">
            <a:noFill/>
            <a:miter lim="800000"/>
            <a:headEnd/>
            <a:tailEnd/>
          </a:ln>
        </p:spPr>
        <p:txBody>
          <a:bodyPr>
            <a:spAutoFit/>
          </a:bodyPr>
          <a:lstStyle/>
          <a:p>
            <a:r>
              <a:rPr lang="en-AU">
                <a:latin typeface="Gill Sans MT" pitchFamily="34" charset="0"/>
              </a:rPr>
              <a:t>A stained glass window in the Cathedral at Chatres.</a:t>
            </a:r>
          </a:p>
        </p:txBody>
      </p:sp>
      <p:pic>
        <p:nvPicPr>
          <p:cNvPr id="1026" name="Picture 2" descr="C:\Users\Sandrine\Pictures\trip 2010 mum's photos\JM photos\DSC02873.JPG"/>
          <p:cNvPicPr>
            <a:picLocks noChangeAspect="1" noChangeArrowheads="1"/>
          </p:cNvPicPr>
          <p:nvPr/>
        </p:nvPicPr>
        <p:blipFill>
          <a:blip r:embed="rId2" cstate="print"/>
          <a:srcRect/>
          <a:stretch>
            <a:fillRect/>
          </a:stretch>
        </p:blipFill>
        <p:spPr bwMode="auto">
          <a:xfrm>
            <a:off x="4716016" y="2492896"/>
            <a:ext cx="3727411" cy="379562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Disadvantages of secondary sources</a:t>
            </a:r>
            <a:br>
              <a:rPr lang="en-AU" dirty="0" smtClean="0">
                <a:solidFill>
                  <a:schemeClr val="tx2">
                    <a:satMod val="130000"/>
                  </a:schemeClr>
                </a:solidFill>
              </a:rPr>
            </a:br>
            <a:r>
              <a:rPr lang="en-AU" dirty="0" smtClean="0">
                <a:solidFill>
                  <a:schemeClr val="tx2">
                    <a:satMod val="130000"/>
                  </a:schemeClr>
                </a:solidFill>
              </a:rPr>
              <a:t>example</a:t>
            </a:r>
            <a:endParaRPr lang="en-AU" dirty="0">
              <a:solidFill>
                <a:schemeClr val="tx2">
                  <a:satMod val="130000"/>
                </a:schemeClr>
              </a:solidFill>
            </a:endParaRPr>
          </a:p>
        </p:txBody>
      </p:sp>
      <p:sp>
        <p:nvSpPr>
          <p:cNvPr id="3" name="Content Placeholder 2"/>
          <p:cNvSpPr>
            <a:spLocks noGrp="1"/>
          </p:cNvSpPr>
          <p:nvPr>
            <p:ph idx="1"/>
          </p:nvPr>
        </p:nvSpPr>
        <p:spPr/>
        <p:txBody>
          <a:bodyPr>
            <a:normAutofit/>
          </a:bodyPr>
          <a:lstStyle/>
          <a:p>
            <a:pPr marL="365760" indent="-283464" fontAlgn="auto">
              <a:spcAft>
                <a:spcPts val="0"/>
              </a:spcAft>
              <a:buFont typeface="Wingdings 2"/>
              <a:buChar char=""/>
              <a:defRPr/>
            </a:pPr>
            <a:r>
              <a:rPr lang="en-AU" dirty="0" smtClean="0"/>
              <a:t>While there are many advantages to using secondary source we must be aware of the disadvantages as well.</a:t>
            </a:r>
          </a:p>
          <a:p>
            <a:pPr marL="596646" indent="-514350" fontAlgn="auto">
              <a:spcAft>
                <a:spcPts val="0"/>
              </a:spcAft>
              <a:buFont typeface="Wingdings 2"/>
              <a:buAutoNum type="arabicPeriod"/>
              <a:defRPr/>
            </a:pPr>
            <a:r>
              <a:rPr lang="en-AU" dirty="0" smtClean="0">
                <a:solidFill>
                  <a:schemeClr val="accent2">
                    <a:lumMod val="50000"/>
                  </a:schemeClr>
                </a:solidFill>
              </a:rPr>
              <a:t>It is </a:t>
            </a:r>
            <a:r>
              <a:rPr lang="en-AU" dirty="0" err="1" smtClean="0">
                <a:solidFill>
                  <a:schemeClr val="accent2">
                    <a:lumMod val="50000"/>
                  </a:schemeClr>
                </a:solidFill>
              </a:rPr>
              <a:t>secondhand</a:t>
            </a:r>
            <a:r>
              <a:rPr lang="en-AU" dirty="0" smtClean="0">
                <a:solidFill>
                  <a:schemeClr val="accent2">
                    <a:lumMod val="50000"/>
                  </a:schemeClr>
                </a:solidFill>
              </a:rPr>
              <a:t> information and may not be reliable due to various interpretations</a:t>
            </a:r>
          </a:p>
          <a:p>
            <a:pPr marL="596646" indent="-514350" fontAlgn="auto">
              <a:spcAft>
                <a:spcPts val="0"/>
              </a:spcAft>
              <a:buFont typeface="Wingdings 2"/>
              <a:buAutoNum type="arabicPeriod"/>
              <a:defRPr/>
            </a:pPr>
            <a:r>
              <a:rPr lang="en-AU" dirty="0" smtClean="0">
                <a:solidFill>
                  <a:schemeClr val="accent2">
                    <a:lumMod val="50000"/>
                  </a:schemeClr>
                </a:solidFill>
              </a:rPr>
              <a:t>There may be a bias: “history is written by the victor</a:t>
            </a:r>
            <a:r>
              <a:rPr lang="en-AU" dirty="0" smtClean="0">
                <a:solidFill>
                  <a:schemeClr val="accent2">
                    <a:lumMod val="50000"/>
                  </a:schemeClr>
                </a:solidFill>
              </a:rPr>
              <a:t>” </a:t>
            </a:r>
            <a:r>
              <a:rPr lang="en-AU" sz="1600" dirty="0" smtClean="0">
                <a:solidFill>
                  <a:schemeClr val="accent2">
                    <a:lumMod val="50000"/>
                  </a:schemeClr>
                </a:solidFill>
              </a:rPr>
              <a:t>(source: Winston Churchill British Prime Minister)</a:t>
            </a:r>
            <a:endParaRPr lang="en-AU" sz="1600"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Activity</a:t>
            </a:r>
            <a:endParaRPr lang="en-US" dirty="0">
              <a:solidFill>
                <a:schemeClr val="tx2">
                  <a:satMod val="130000"/>
                </a:schemeClr>
              </a:solidFill>
            </a:endParaRPr>
          </a:p>
        </p:txBody>
      </p:sp>
      <p:sp>
        <p:nvSpPr>
          <p:cNvPr id="23554" name="Content Placeholder 2"/>
          <p:cNvSpPr>
            <a:spLocks noGrp="1"/>
          </p:cNvSpPr>
          <p:nvPr>
            <p:ph idx="1"/>
          </p:nvPr>
        </p:nvSpPr>
        <p:spPr/>
        <p:txBody>
          <a:bodyPr/>
          <a:lstStyle/>
          <a:p>
            <a:pPr marL="80963" indent="0">
              <a:buFont typeface="Wingdings 2" pitchFamily="18" charset="2"/>
              <a:buNone/>
            </a:pPr>
            <a:r>
              <a:rPr lang="en-US" smtClean="0"/>
              <a:t>Use the cards to determine if the pictures are primary or secondary sources.</a:t>
            </a:r>
          </a:p>
          <a:p>
            <a:pPr marL="80963" indent="0">
              <a:buFont typeface="Wingdings 2" pitchFamily="18" charset="2"/>
              <a:buNone/>
            </a:pPr>
            <a:endParaRPr lang="en-US" smtClean="0"/>
          </a:p>
          <a:p>
            <a:pPr marL="80963" indent="0">
              <a:buFont typeface="Wingdings 2" pitchFamily="18" charset="2"/>
              <a:buNone/>
            </a:pPr>
            <a:endParaRPr lang="en-US" smtClean="0"/>
          </a:p>
        </p:txBody>
      </p:sp>
      <p:pic>
        <p:nvPicPr>
          <p:cNvPr id="23555" name="Picture 2"/>
          <p:cNvPicPr>
            <a:picLocks noChangeAspect="1" noChangeArrowheads="1"/>
          </p:cNvPicPr>
          <p:nvPr/>
        </p:nvPicPr>
        <p:blipFill>
          <a:blip r:embed="rId2" cstate="print"/>
          <a:srcRect/>
          <a:stretch>
            <a:fillRect/>
          </a:stretch>
        </p:blipFill>
        <p:spPr bwMode="auto">
          <a:xfrm>
            <a:off x="1476375" y="2832100"/>
            <a:ext cx="2232025" cy="2684463"/>
          </a:xfrm>
          <a:prstGeom prst="rect">
            <a:avLst/>
          </a:prstGeom>
          <a:noFill/>
          <a:ln w="9525">
            <a:noFill/>
            <a:miter lim="800000"/>
            <a:headEnd/>
            <a:tailEnd/>
          </a:ln>
        </p:spPr>
      </p:pic>
      <p:pic>
        <p:nvPicPr>
          <p:cNvPr id="23556" name="Picture 3"/>
          <p:cNvPicPr>
            <a:picLocks noChangeAspect="1" noChangeArrowheads="1"/>
          </p:cNvPicPr>
          <p:nvPr/>
        </p:nvPicPr>
        <p:blipFill>
          <a:blip r:embed="rId3" cstate="print"/>
          <a:srcRect/>
          <a:stretch>
            <a:fillRect/>
          </a:stretch>
        </p:blipFill>
        <p:spPr bwMode="auto">
          <a:xfrm>
            <a:off x="5148263" y="3141663"/>
            <a:ext cx="2720975" cy="206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Evaluating the sources</a:t>
            </a:r>
            <a:endParaRPr lang="en-US" dirty="0">
              <a:solidFill>
                <a:schemeClr val="tx2">
                  <a:satMod val="130000"/>
                </a:schemeClr>
              </a:solidFill>
            </a:endParaRPr>
          </a:p>
        </p:txBody>
      </p:sp>
      <p:sp>
        <p:nvSpPr>
          <p:cNvPr id="3" name="Content Placeholder 2"/>
          <p:cNvSpPr>
            <a:spLocks noGrp="1"/>
          </p:cNvSpPr>
          <p:nvPr>
            <p:ph idx="1"/>
          </p:nvPr>
        </p:nvSpPr>
        <p:spPr>
          <a:xfrm>
            <a:off x="1116013" y="1447800"/>
            <a:ext cx="7818437" cy="4800600"/>
          </a:xfrm>
        </p:spPr>
        <p:txBody>
          <a:bodyPr>
            <a:normAutofit fontScale="25000" lnSpcReduction="20000"/>
          </a:bodyPr>
          <a:lstStyle/>
          <a:p>
            <a:pPr marL="365760" indent="-283464" fontAlgn="auto">
              <a:spcAft>
                <a:spcPts val="0"/>
              </a:spcAft>
              <a:buFont typeface="Wingdings 2"/>
              <a:buNone/>
              <a:defRPr/>
            </a:pPr>
            <a:r>
              <a:rPr lang="en-US" sz="6400" b="1" dirty="0"/>
              <a:t>Evaluating sources—</a:t>
            </a:r>
          </a:p>
          <a:p>
            <a:pPr marL="365760" indent="-283464" fontAlgn="auto">
              <a:spcAft>
                <a:spcPts val="0"/>
              </a:spcAft>
              <a:buFont typeface="Wingdings 2"/>
              <a:buNone/>
              <a:defRPr/>
            </a:pPr>
            <a:r>
              <a:rPr lang="en-US" sz="6400" b="1" dirty="0"/>
              <a:t>strengths and weaknesses</a:t>
            </a:r>
          </a:p>
          <a:p>
            <a:pPr marL="365760" indent="-283464" fontAlgn="auto">
              <a:spcAft>
                <a:spcPts val="0"/>
              </a:spcAft>
              <a:buFont typeface="Wingdings 2"/>
              <a:buNone/>
              <a:defRPr/>
            </a:pPr>
            <a:r>
              <a:rPr lang="en-US" sz="6400" dirty="0"/>
              <a:t>Here are some questions that are useful to ask when</a:t>
            </a:r>
          </a:p>
          <a:p>
            <a:pPr marL="365760" indent="-283464" fontAlgn="auto">
              <a:spcAft>
                <a:spcPts val="0"/>
              </a:spcAft>
              <a:buFont typeface="Wingdings 2"/>
              <a:buNone/>
              <a:defRPr/>
            </a:pPr>
            <a:r>
              <a:rPr lang="en-US" sz="6400" dirty="0"/>
              <a:t>evaluating primary and secondary sources:</a:t>
            </a:r>
          </a:p>
          <a:p>
            <a:pPr marL="365760" indent="-283464" fontAlgn="auto">
              <a:spcAft>
                <a:spcPts val="0"/>
              </a:spcAft>
              <a:buFont typeface="Wingdings 2"/>
              <a:buNone/>
              <a:defRPr/>
            </a:pPr>
            <a:r>
              <a:rPr lang="en-US" sz="6400" dirty="0"/>
              <a:t>• Who is the author? What is known about him/her?</a:t>
            </a:r>
          </a:p>
          <a:p>
            <a:pPr marL="365760" indent="-283464" fontAlgn="auto">
              <a:spcAft>
                <a:spcPts val="0"/>
              </a:spcAft>
              <a:buFont typeface="Wingdings 2"/>
              <a:buNone/>
              <a:defRPr/>
            </a:pPr>
            <a:r>
              <a:rPr lang="en-US" sz="6400" dirty="0"/>
              <a:t>• To what extent is this source a personal account</a:t>
            </a:r>
          </a:p>
          <a:p>
            <a:pPr marL="365760" indent="-283464" fontAlgn="auto">
              <a:spcAft>
                <a:spcPts val="0"/>
              </a:spcAft>
              <a:buFont typeface="Wingdings 2"/>
              <a:buNone/>
              <a:defRPr/>
            </a:pPr>
            <a:r>
              <a:rPr lang="en-US" sz="6400" dirty="0" smtClean="0"/>
              <a:t>reflecting </a:t>
            </a:r>
            <a:r>
              <a:rPr lang="en-US" sz="6400" dirty="0"/>
              <a:t>only the author’s experience?</a:t>
            </a:r>
          </a:p>
          <a:p>
            <a:pPr marL="365760" indent="-283464" fontAlgn="auto">
              <a:spcAft>
                <a:spcPts val="0"/>
              </a:spcAft>
              <a:buFont typeface="Wingdings 2"/>
              <a:buNone/>
              <a:defRPr/>
            </a:pPr>
            <a:r>
              <a:rPr lang="en-US" sz="6400" dirty="0"/>
              <a:t>• How much was experienced directly by the author,</a:t>
            </a:r>
          </a:p>
          <a:p>
            <a:pPr marL="365760" indent="-283464" fontAlgn="auto">
              <a:spcAft>
                <a:spcPts val="0"/>
              </a:spcAft>
              <a:buFont typeface="Wingdings 2"/>
              <a:buNone/>
              <a:defRPr/>
            </a:pPr>
            <a:r>
              <a:rPr lang="en-US" sz="6400" dirty="0" smtClean="0"/>
              <a:t>         and </a:t>
            </a:r>
            <a:r>
              <a:rPr lang="en-US" sz="6400" dirty="0"/>
              <a:t>how much heard about second- or third-hand?</a:t>
            </a:r>
          </a:p>
          <a:p>
            <a:pPr marL="365760" indent="-283464" fontAlgn="auto">
              <a:spcAft>
                <a:spcPts val="0"/>
              </a:spcAft>
              <a:buFont typeface="Wingdings 2"/>
              <a:buNone/>
              <a:defRPr/>
            </a:pPr>
            <a:r>
              <a:rPr lang="en-US" sz="6400" dirty="0"/>
              <a:t>• How much of the source is </a:t>
            </a:r>
            <a:r>
              <a:rPr lang="en-US" sz="6400" b="1" dirty="0"/>
              <a:t>fact </a:t>
            </a:r>
            <a:r>
              <a:rPr lang="en-US" sz="6400" dirty="0"/>
              <a:t>and how much</a:t>
            </a:r>
          </a:p>
          <a:p>
            <a:pPr marL="365760" indent="-283464" fontAlgn="auto">
              <a:spcAft>
                <a:spcPts val="0"/>
              </a:spcAft>
              <a:buFont typeface="Wingdings 2"/>
              <a:buNone/>
              <a:defRPr/>
            </a:pPr>
            <a:r>
              <a:rPr lang="en-US" sz="6400" b="1" dirty="0" smtClean="0"/>
              <a:t>        opinion</a:t>
            </a:r>
            <a:r>
              <a:rPr lang="en-US" sz="6400" dirty="0"/>
              <a:t>?</a:t>
            </a:r>
          </a:p>
          <a:p>
            <a:pPr marL="365760" indent="-283464" fontAlgn="auto">
              <a:spcAft>
                <a:spcPts val="0"/>
              </a:spcAft>
              <a:buFont typeface="Wingdings 2"/>
              <a:buNone/>
              <a:defRPr/>
            </a:pPr>
            <a:r>
              <a:rPr lang="en-US" sz="6400" dirty="0"/>
              <a:t>• Is there any evidence that this source is inaccurate or</a:t>
            </a:r>
          </a:p>
          <a:p>
            <a:pPr marL="365760" indent="-283464" fontAlgn="auto">
              <a:spcAft>
                <a:spcPts val="0"/>
              </a:spcAft>
              <a:buFont typeface="Wingdings 2"/>
              <a:buNone/>
              <a:defRPr/>
            </a:pPr>
            <a:r>
              <a:rPr lang="en-US" sz="6400" dirty="0"/>
              <a:t>presents an incomplete account of events?</a:t>
            </a:r>
          </a:p>
          <a:p>
            <a:pPr marL="365760" indent="-283464" fontAlgn="auto">
              <a:spcAft>
                <a:spcPts val="0"/>
              </a:spcAft>
              <a:buFont typeface="Wingdings 2"/>
              <a:buNone/>
              <a:defRPr/>
            </a:pPr>
            <a:r>
              <a:rPr lang="en-US" sz="6400" dirty="0"/>
              <a:t>• When was this source produced? Was it days, weeks,</a:t>
            </a:r>
          </a:p>
          <a:p>
            <a:pPr marL="365760" indent="-283464" fontAlgn="auto">
              <a:spcAft>
                <a:spcPts val="0"/>
              </a:spcAft>
              <a:buFont typeface="Wingdings 2"/>
              <a:buNone/>
              <a:defRPr/>
            </a:pPr>
            <a:r>
              <a:rPr lang="en-US" sz="6400" dirty="0"/>
              <a:t>months, years, decades or centuries after the event/s</a:t>
            </a:r>
          </a:p>
          <a:p>
            <a:pPr marL="365760" indent="-283464" fontAlgn="auto">
              <a:spcAft>
                <a:spcPts val="0"/>
              </a:spcAft>
              <a:buFont typeface="Wingdings 2"/>
              <a:buNone/>
              <a:defRPr/>
            </a:pPr>
            <a:r>
              <a:rPr lang="en-US" sz="6400" dirty="0"/>
              <a:t>it narrates?</a:t>
            </a:r>
          </a:p>
          <a:p>
            <a:pPr marL="365760" indent="-283464" fontAlgn="auto">
              <a:spcAft>
                <a:spcPts val="0"/>
              </a:spcAft>
              <a:buFont typeface="Wingdings 2"/>
              <a:buNone/>
              <a:defRPr/>
            </a:pPr>
            <a:r>
              <a:rPr lang="en-US" sz="6400" dirty="0"/>
              <a:t>• Why was this </a:t>
            </a:r>
            <a:r>
              <a:rPr lang="en-US" sz="6400" dirty="0" smtClean="0"/>
              <a:t>source </a:t>
            </a:r>
            <a:r>
              <a:rPr lang="en-US" sz="6400" dirty="0"/>
              <a:t>produced</a:t>
            </a:r>
            <a:r>
              <a:rPr lang="en-US" sz="6400" dirty="0" smtClean="0"/>
              <a:t>?</a:t>
            </a:r>
          </a:p>
          <a:p>
            <a:pPr marL="365760" indent="-283464" fontAlgn="auto">
              <a:spcAft>
                <a:spcPts val="0"/>
              </a:spcAft>
              <a:buFont typeface="Wingdings 2"/>
              <a:buNone/>
              <a:defRPr/>
            </a:pPr>
            <a:endParaRPr lang="en-US" dirty="0"/>
          </a:p>
          <a:p>
            <a:pPr marL="0" indent="0" fontAlgn="auto">
              <a:spcAft>
                <a:spcPts val="0"/>
              </a:spcAft>
              <a:buFont typeface="Wingdings 2"/>
              <a:buNone/>
              <a:defRPr/>
            </a:pPr>
            <a:r>
              <a:rPr lang="en-US" sz="5600" dirty="0" smtClean="0"/>
              <a:t>Source: Humanities Dimensions 1: History pg 17</a:t>
            </a:r>
            <a:endParaRPr lang="en-US" sz="5600" dirty="0"/>
          </a:p>
        </p:txBody>
      </p:sp>
      <p:pic>
        <p:nvPicPr>
          <p:cNvPr id="24579" name="Picture 2"/>
          <p:cNvPicPr>
            <a:picLocks noChangeAspect="1" noChangeArrowheads="1"/>
          </p:cNvPicPr>
          <p:nvPr/>
        </p:nvPicPr>
        <p:blipFill>
          <a:blip r:embed="rId2" cstate="print"/>
          <a:srcRect/>
          <a:stretch>
            <a:fillRect/>
          </a:stretch>
        </p:blipFill>
        <p:spPr bwMode="auto">
          <a:xfrm>
            <a:off x="6251575" y="1557338"/>
            <a:ext cx="2281238" cy="2930525"/>
          </a:xfrm>
          <a:prstGeom prst="rect">
            <a:avLst/>
          </a:prstGeom>
          <a:noFill/>
          <a:ln w="9525">
            <a:noFill/>
            <a:miter lim="800000"/>
            <a:headEnd/>
            <a:tailEnd/>
          </a:ln>
        </p:spPr>
      </p:pic>
      <p:sp>
        <p:nvSpPr>
          <p:cNvPr id="24580" name="TextBox 3"/>
          <p:cNvSpPr txBox="1">
            <a:spLocks noChangeArrowheads="1"/>
          </p:cNvSpPr>
          <p:nvPr/>
        </p:nvSpPr>
        <p:spPr bwMode="auto">
          <a:xfrm>
            <a:off x="6059488" y="4652963"/>
            <a:ext cx="2663825" cy="1169987"/>
          </a:xfrm>
          <a:prstGeom prst="rect">
            <a:avLst/>
          </a:prstGeom>
          <a:noFill/>
          <a:ln w="9525">
            <a:noFill/>
            <a:miter lim="800000"/>
            <a:headEnd/>
            <a:tailEnd/>
          </a:ln>
        </p:spPr>
        <p:txBody>
          <a:bodyPr>
            <a:spAutoFit/>
          </a:bodyPr>
          <a:lstStyle/>
          <a:p>
            <a:r>
              <a:rPr lang="en-US" sz="1400">
                <a:latin typeface="Gill Sans MT" pitchFamily="34" charset="0"/>
              </a:rPr>
              <a:t>The Rosetta Stone was originally thought to be pitch black. The British Museum has discovered that the first historians to examine this covered it in ink.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Bias</a:t>
            </a:r>
            <a:endParaRPr lang="en-AU" dirty="0">
              <a:solidFill>
                <a:schemeClr val="tx2">
                  <a:satMod val="130000"/>
                </a:schemeClr>
              </a:solidFill>
            </a:endParaRPr>
          </a:p>
        </p:txBody>
      </p:sp>
      <p:sp>
        <p:nvSpPr>
          <p:cNvPr id="25602" name="Content Placeholder 2"/>
          <p:cNvSpPr>
            <a:spLocks noGrp="1"/>
          </p:cNvSpPr>
          <p:nvPr>
            <p:ph idx="1"/>
          </p:nvPr>
        </p:nvSpPr>
        <p:spPr>
          <a:xfrm>
            <a:off x="1435100" y="1447800"/>
            <a:ext cx="7499350" cy="5005388"/>
          </a:xfrm>
        </p:spPr>
        <p:txBody>
          <a:bodyPr/>
          <a:lstStyle/>
          <a:p>
            <a:pPr>
              <a:buFont typeface="Wingdings 2" pitchFamily="18" charset="2"/>
              <a:buNone/>
            </a:pPr>
            <a:r>
              <a:rPr lang="en-AU" sz="2000" smtClean="0"/>
              <a:t>When written material reflects an author’s values and</a:t>
            </a:r>
          </a:p>
          <a:p>
            <a:pPr>
              <a:buFont typeface="Wingdings 2" pitchFamily="18" charset="2"/>
              <a:buNone/>
            </a:pPr>
            <a:r>
              <a:rPr lang="en-AU" sz="2000" smtClean="0"/>
              <a:t>attitudes, it is said to be biased. There are many types</a:t>
            </a:r>
          </a:p>
          <a:p>
            <a:pPr>
              <a:buFont typeface="Wingdings 2" pitchFamily="18" charset="2"/>
              <a:buNone/>
            </a:pPr>
            <a:r>
              <a:rPr lang="en-AU" sz="2000" smtClean="0"/>
              <a:t>of bias. Some examples are:</a:t>
            </a:r>
          </a:p>
          <a:p>
            <a:pPr>
              <a:buFont typeface="Wingdings 2" pitchFamily="18" charset="2"/>
              <a:buNone/>
            </a:pPr>
            <a:r>
              <a:rPr lang="en-AU" sz="2000" smtClean="0"/>
              <a:t>• class bias—the point of view reflects an economic position, for example an aristocrat’s view of slaves and slavery</a:t>
            </a:r>
          </a:p>
          <a:p>
            <a:pPr>
              <a:buFont typeface="Wingdings 2" pitchFamily="18" charset="2"/>
              <a:buNone/>
            </a:pPr>
            <a:r>
              <a:rPr lang="en-AU" sz="2000" smtClean="0"/>
              <a:t>• geographical bias—the point of view reflects where the author comes from, for example an ancient Corinthian’s view of the Persian Empire</a:t>
            </a:r>
          </a:p>
          <a:p>
            <a:pPr>
              <a:buFont typeface="Wingdings 2" pitchFamily="18" charset="2"/>
              <a:buNone/>
            </a:pPr>
            <a:r>
              <a:rPr lang="en-AU" sz="2000" smtClean="0"/>
              <a:t>• gender bias—the point of view reflects gender, for example a male writer’s view of women</a:t>
            </a:r>
          </a:p>
          <a:p>
            <a:pPr>
              <a:buFont typeface="Wingdings 2" pitchFamily="18" charset="2"/>
              <a:buNone/>
            </a:pPr>
            <a:r>
              <a:rPr lang="en-AU" sz="2000" smtClean="0"/>
              <a:t>• religious bias—the point of view reflects religion such as a Roman polytheist’s (someone who believes in more than one god) view of Christianity.</a:t>
            </a:r>
          </a:p>
          <a:p>
            <a:pPr>
              <a:buFont typeface="Wingdings 2" pitchFamily="18" charset="2"/>
              <a:buNone/>
            </a:pPr>
            <a:r>
              <a:rPr lang="en-AU" sz="1400" smtClean="0"/>
              <a:t>Source: Humanities Dimensions 1: History pg 19</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Bias</a:t>
            </a:r>
            <a:endParaRPr lang="en-AU" dirty="0">
              <a:solidFill>
                <a:schemeClr val="tx2">
                  <a:satMod val="130000"/>
                </a:schemeClr>
              </a:solidFill>
            </a:endParaRPr>
          </a:p>
        </p:txBody>
      </p:sp>
      <p:sp>
        <p:nvSpPr>
          <p:cNvPr id="3" name="Content Placeholder 2"/>
          <p:cNvSpPr>
            <a:spLocks noGrp="1"/>
          </p:cNvSpPr>
          <p:nvPr>
            <p:ph idx="1"/>
          </p:nvPr>
        </p:nvSpPr>
        <p:spPr>
          <a:xfrm>
            <a:off x="1435100" y="1447800"/>
            <a:ext cx="4721225" cy="4800600"/>
          </a:xfrm>
        </p:spPr>
        <p:txBody>
          <a:bodyPr anchor="ctr" anchorCtr="1">
            <a:normAutofit fontScale="92500" lnSpcReduction="10000"/>
          </a:bodyPr>
          <a:lstStyle/>
          <a:p>
            <a:pPr marL="108000" indent="457200" fontAlgn="auto">
              <a:spcAft>
                <a:spcPts val="0"/>
              </a:spcAft>
              <a:buFont typeface="Wingdings 2"/>
              <a:buNone/>
              <a:defRPr/>
            </a:pPr>
            <a:r>
              <a:rPr lang="en-AU" sz="2400" dirty="0" smtClean="0"/>
              <a:t>Bias is when someone has an ______  opinion about something. We can recognise bias by finding __________. Bias is useful to us, as it helps us find out a person’s ______ or _________ .</a:t>
            </a:r>
          </a:p>
          <a:p>
            <a:pPr marL="144000" indent="0" fontAlgn="auto">
              <a:spcAft>
                <a:spcPts val="0"/>
              </a:spcAft>
              <a:buFont typeface="Wingdings 2"/>
              <a:buNone/>
              <a:defRPr/>
            </a:pPr>
            <a:r>
              <a:rPr lang="en-AU" sz="2400" dirty="0" smtClean="0"/>
              <a:t>If someone _________ a particular football team, they are likely to ___________ bias when describing a</a:t>
            </a:r>
          </a:p>
          <a:p>
            <a:pPr marL="144000" indent="0" fontAlgn="auto">
              <a:spcAft>
                <a:spcPts val="0"/>
              </a:spcAft>
              <a:buFont typeface="Wingdings 2"/>
              <a:buNone/>
              <a:defRPr/>
            </a:pPr>
            <a:r>
              <a:rPr lang="en-AU" sz="2400" dirty="0" smtClean="0"/>
              <a:t>match. Everything their team does would be described as _________, but everything the opposing</a:t>
            </a:r>
          </a:p>
          <a:p>
            <a:pPr marL="144000" indent="0" fontAlgn="auto">
              <a:spcAft>
                <a:spcPts val="0"/>
              </a:spcAft>
              <a:buFont typeface="Wingdings 2"/>
              <a:buNone/>
              <a:defRPr/>
            </a:pPr>
            <a:r>
              <a:rPr lang="en-AU" sz="2400" dirty="0" smtClean="0"/>
              <a:t>team does would be described as ________or _________.</a:t>
            </a:r>
            <a:endParaRPr lang="en-AU" sz="2400" dirty="0"/>
          </a:p>
        </p:txBody>
      </p:sp>
      <p:sp>
        <p:nvSpPr>
          <p:cNvPr id="4" name="TextBox 3"/>
          <p:cNvSpPr txBox="1"/>
          <p:nvPr/>
        </p:nvSpPr>
        <p:spPr>
          <a:xfrm>
            <a:off x="6372225" y="1125538"/>
            <a:ext cx="2520950" cy="3138487"/>
          </a:xfrm>
          <a:prstGeom prst="rect">
            <a:avLst/>
          </a:prstGeom>
          <a:noFill/>
        </p:spPr>
        <p:txBody>
          <a:bodyPr>
            <a:spAutoFit/>
          </a:bodyPr>
          <a:lstStyle/>
          <a:p>
            <a:pPr algn="ctr" fontAlgn="auto">
              <a:spcBef>
                <a:spcPts val="0"/>
              </a:spcBef>
              <a:spcAft>
                <a:spcPts val="0"/>
              </a:spcAft>
              <a:defRPr/>
            </a:pPr>
            <a:r>
              <a:rPr lang="en-AU" dirty="0">
                <a:latin typeface="+mn-lt"/>
              </a:rPr>
              <a:t>WORD BANK</a:t>
            </a:r>
          </a:p>
          <a:p>
            <a:pPr algn="ctr" fontAlgn="auto">
              <a:spcBef>
                <a:spcPts val="0"/>
              </a:spcBef>
              <a:spcAft>
                <a:spcPts val="0"/>
              </a:spcAft>
              <a:defRPr/>
            </a:pPr>
            <a:r>
              <a:rPr lang="en-AU" dirty="0">
                <a:solidFill>
                  <a:schemeClr val="accent2">
                    <a:lumMod val="50000"/>
                  </a:schemeClr>
                </a:solidFill>
                <a:latin typeface="+mn-lt"/>
              </a:rPr>
              <a:t>Unbalanced</a:t>
            </a:r>
          </a:p>
          <a:p>
            <a:pPr algn="ctr" fontAlgn="auto">
              <a:spcBef>
                <a:spcPts val="0"/>
              </a:spcBef>
              <a:spcAft>
                <a:spcPts val="0"/>
              </a:spcAft>
              <a:defRPr/>
            </a:pPr>
            <a:r>
              <a:rPr lang="en-AU" dirty="0">
                <a:solidFill>
                  <a:schemeClr val="accent2">
                    <a:lumMod val="50000"/>
                  </a:schemeClr>
                </a:solidFill>
                <a:latin typeface="+mn-lt"/>
              </a:rPr>
              <a:t>Opinion</a:t>
            </a:r>
          </a:p>
          <a:p>
            <a:pPr algn="ctr" fontAlgn="auto">
              <a:spcBef>
                <a:spcPts val="0"/>
              </a:spcBef>
              <a:spcAft>
                <a:spcPts val="0"/>
              </a:spcAft>
              <a:defRPr/>
            </a:pPr>
            <a:r>
              <a:rPr lang="en-AU" dirty="0">
                <a:solidFill>
                  <a:schemeClr val="accent2">
                    <a:lumMod val="50000"/>
                  </a:schemeClr>
                </a:solidFill>
                <a:latin typeface="+mn-lt"/>
              </a:rPr>
              <a:t>Fantastic</a:t>
            </a:r>
          </a:p>
          <a:p>
            <a:pPr algn="ctr" fontAlgn="auto">
              <a:spcBef>
                <a:spcPts val="0"/>
              </a:spcBef>
              <a:spcAft>
                <a:spcPts val="0"/>
              </a:spcAft>
              <a:defRPr/>
            </a:pPr>
            <a:r>
              <a:rPr lang="en-AU" dirty="0">
                <a:solidFill>
                  <a:schemeClr val="accent2">
                    <a:lumMod val="50000"/>
                  </a:schemeClr>
                </a:solidFill>
                <a:latin typeface="+mn-lt"/>
              </a:rPr>
              <a:t>Opinions</a:t>
            </a:r>
          </a:p>
          <a:p>
            <a:pPr algn="ctr" fontAlgn="auto">
              <a:spcBef>
                <a:spcPts val="0"/>
              </a:spcBef>
              <a:spcAft>
                <a:spcPts val="0"/>
              </a:spcAft>
              <a:defRPr/>
            </a:pPr>
            <a:r>
              <a:rPr lang="en-AU" dirty="0">
                <a:solidFill>
                  <a:schemeClr val="accent2">
                    <a:lumMod val="50000"/>
                  </a:schemeClr>
                </a:solidFill>
                <a:latin typeface="+mn-lt"/>
              </a:rPr>
              <a:t>Show</a:t>
            </a:r>
          </a:p>
          <a:p>
            <a:pPr algn="ctr" fontAlgn="auto">
              <a:spcBef>
                <a:spcPts val="0"/>
              </a:spcBef>
              <a:spcAft>
                <a:spcPts val="0"/>
              </a:spcAft>
              <a:defRPr/>
            </a:pPr>
            <a:r>
              <a:rPr lang="en-AU" dirty="0">
                <a:solidFill>
                  <a:schemeClr val="accent2">
                    <a:lumMod val="50000"/>
                  </a:schemeClr>
                </a:solidFill>
                <a:latin typeface="+mn-lt"/>
              </a:rPr>
              <a:t>Terrible</a:t>
            </a:r>
          </a:p>
          <a:p>
            <a:pPr algn="ctr" fontAlgn="auto">
              <a:spcBef>
                <a:spcPts val="0"/>
              </a:spcBef>
              <a:spcAft>
                <a:spcPts val="0"/>
              </a:spcAft>
              <a:defRPr/>
            </a:pPr>
            <a:r>
              <a:rPr lang="en-AU" dirty="0">
                <a:solidFill>
                  <a:schemeClr val="accent2">
                    <a:lumMod val="50000"/>
                  </a:schemeClr>
                </a:solidFill>
                <a:latin typeface="+mn-lt"/>
              </a:rPr>
              <a:t>Beliefs</a:t>
            </a:r>
          </a:p>
          <a:p>
            <a:pPr algn="ctr" fontAlgn="auto">
              <a:spcBef>
                <a:spcPts val="0"/>
              </a:spcBef>
              <a:spcAft>
                <a:spcPts val="0"/>
              </a:spcAft>
              <a:defRPr/>
            </a:pPr>
            <a:r>
              <a:rPr lang="en-AU" dirty="0">
                <a:solidFill>
                  <a:schemeClr val="accent2">
                    <a:lumMod val="50000"/>
                  </a:schemeClr>
                </a:solidFill>
                <a:latin typeface="+mn-lt"/>
              </a:rPr>
              <a:t>Unfair</a:t>
            </a:r>
          </a:p>
          <a:p>
            <a:pPr algn="ctr" fontAlgn="auto">
              <a:spcBef>
                <a:spcPts val="0"/>
              </a:spcBef>
              <a:spcAft>
                <a:spcPts val="0"/>
              </a:spcAft>
              <a:defRPr/>
            </a:pPr>
            <a:r>
              <a:rPr lang="en-AU" dirty="0">
                <a:solidFill>
                  <a:schemeClr val="accent2">
                    <a:lumMod val="50000"/>
                  </a:schemeClr>
                </a:solidFill>
                <a:latin typeface="+mn-lt"/>
              </a:rPr>
              <a:t>Lucky</a:t>
            </a:r>
          </a:p>
          <a:p>
            <a:pPr algn="ctr" fontAlgn="auto">
              <a:spcBef>
                <a:spcPts val="0"/>
              </a:spcBef>
              <a:spcAft>
                <a:spcPts val="0"/>
              </a:spcAft>
              <a:defRPr/>
            </a:pPr>
            <a:r>
              <a:rPr lang="en-AU" dirty="0">
                <a:solidFill>
                  <a:schemeClr val="accent2">
                    <a:lumMod val="50000"/>
                  </a:schemeClr>
                </a:solidFill>
                <a:latin typeface="+mn-lt"/>
              </a:rPr>
              <a:t>Supports </a:t>
            </a:r>
          </a:p>
        </p:txBody>
      </p:sp>
      <p:sp>
        <p:nvSpPr>
          <p:cNvPr id="26628" name="TextBox 4"/>
          <p:cNvSpPr txBox="1">
            <a:spLocks noChangeArrowheads="1"/>
          </p:cNvSpPr>
          <p:nvPr/>
        </p:nvSpPr>
        <p:spPr bwMode="auto">
          <a:xfrm>
            <a:off x="6659563" y="5229225"/>
            <a:ext cx="2233612" cy="517525"/>
          </a:xfrm>
          <a:prstGeom prst="rect">
            <a:avLst/>
          </a:prstGeom>
          <a:noFill/>
          <a:ln w="9525">
            <a:noFill/>
            <a:miter lim="800000"/>
            <a:headEnd/>
            <a:tailEnd/>
          </a:ln>
        </p:spPr>
        <p:txBody>
          <a:bodyPr>
            <a:spAutoFit/>
          </a:bodyPr>
          <a:lstStyle/>
          <a:p>
            <a:r>
              <a:rPr lang="en-AU" sz="1400">
                <a:latin typeface="Gill Sans MT" pitchFamily="34" charset="0"/>
              </a:rPr>
              <a:t>Source: By Mr Field www.SchoolHistory.co.uk</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Spelling List</a:t>
            </a:r>
            <a:endParaRPr lang="en-US" dirty="0">
              <a:solidFill>
                <a:schemeClr val="tx2">
                  <a:satMod val="130000"/>
                </a:schemeClr>
              </a:solidFill>
            </a:endParaRPr>
          </a:p>
        </p:txBody>
      </p:sp>
      <p:sp>
        <p:nvSpPr>
          <p:cNvPr id="27650" name="Content Placeholder 2"/>
          <p:cNvSpPr>
            <a:spLocks noGrp="1"/>
          </p:cNvSpPr>
          <p:nvPr>
            <p:ph idx="1"/>
          </p:nvPr>
        </p:nvSpPr>
        <p:spPr/>
        <p:txBody>
          <a:bodyPr/>
          <a:lstStyle/>
          <a:p>
            <a:pPr marL="80963" indent="0">
              <a:buFont typeface="Wingdings 2" pitchFamily="18" charset="2"/>
              <a:buNone/>
            </a:pPr>
            <a:r>
              <a:rPr lang="en-US" dirty="0" smtClean="0"/>
              <a:t>There are many new words that we have encountered while learning about primary and secondary sources. As a class create a list of spelling words of terms that relate to primary and secondary sources.</a:t>
            </a:r>
          </a:p>
          <a:p>
            <a:pPr marL="80963" indent="0">
              <a:buFont typeface="Wingdings 2" pitchFamily="18" charset="2"/>
              <a:buNone/>
            </a:pPr>
            <a:r>
              <a:rPr lang="en-US" dirty="0" smtClean="0">
                <a:solidFill>
                  <a:schemeClr val="bg2">
                    <a:lumMod val="50000"/>
                  </a:schemeClr>
                </a:solidFill>
              </a:rPr>
              <a:t>Sources            bias                advantage </a:t>
            </a:r>
          </a:p>
          <a:p>
            <a:pPr marL="80963" indent="0">
              <a:buFont typeface="Wingdings 2" pitchFamily="18" charset="2"/>
              <a:buNone/>
            </a:pPr>
            <a:r>
              <a:rPr lang="en-US" dirty="0" smtClean="0">
                <a:solidFill>
                  <a:schemeClr val="bg2">
                    <a:lumMod val="50000"/>
                  </a:schemeClr>
                </a:solidFill>
              </a:rPr>
              <a:t>Secondary        opinion           disadvantage</a:t>
            </a:r>
          </a:p>
          <a:p>
            <a:pPr marL="80963" indent="0">
              <a:buFont typeface="Wingdings 2" pitchFamily="18" charset="2"/>
              <a:buNone/>
            </a:pPr>
            <a:r>
              <a:rPr lang="en-US" dirty="0" smtClean="0">
                <a:solidFill>
                  <a:schemeClr val="bg2">
                    <a:lumMod val="50000"/>
                  </a:schemeClr>
                </a:solidFill>
              </a:rPr>
              <a:t>Primary            history</a:t>
            </a:r>
          </a:p>
          <a:p>
            <a:pPr marL="80963" indent="0">
              <a:buFont typeface="Wingdings 2" pitchFamily="18" charset="2"/>
              <a:buNone/>
            </a:pPr>
            <a:r>
              <a:rPr lang="en-US" dirty="0" smtClean="0">
                <a:solidFill>
                  <a:schemeClr val="bg2">
                    <a:lumMod val="50000"/>
                  </a:schemeClr>
                </a:solidFill>
              </a:rPr>
              <a:t>Gender            magazines</a:t>
            </a:r>
            <a:endParaRPr lang="en-US"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7650">
                                            <p:txEl>
                                              <p:pRg st="1" end="1"/>
                                            </p:txEl>
                                          </p:spTgt>
                                        </p:tgtEl>
                                        <p:attrNameLst>
                                          <p:attrName>style.visibility</p:attrName>
                                        </p:attrNameLst>
                                      </p:cBhvr>
                                      <p:to>
                                        <p:strVal val="visible"/>
                                      </p:to>
                                    </p:set>
                                    <p:animEffect transition="in" filter="wipe(down)">
                                      <p:cBhvr>
                                        <p:cTn id="7" dur="580">
                                          <p:stCondLst>
                                            <p:cond delay="0"/>
                                          </p:stCondLst>
                                        </p:cTn>
                                        <p:tgtEl>
                                          <p:spTgt spid="27650">
                                            <p:txEl>
                                              <p:pRg st="1" end="1"/>
                                            </p:txEl>
                                          </p:spTgt>
                                        </p:tgtEl>
                                      </p:cBhvr>
                                    </p:animEffect>
                                    <p:anim calcmode="lin" valueType="num">
                                      <p:cBhvr>
                                        <p:cTn id="8" dur="1822" tmFilter="0,0; 0.14,0.36; 0.43,0.73; 0.71,0.91; 1.0,1.0">
                                          <p:stCondLst>
                                            <p:cond delay="0"/>
                                          </p:stCondLst>
                                        </p:cTn>
                                        <p:tgtEl>
                                          <p:spTgt spid="27650">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7650">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7650">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7650">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7650">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7650">
                                            <p:txEl>
                                              <p:pRg st="1" end="1"/>
                                            </p:txEl>
                                          </p:spTgt>
                                        </p:tgtEl>
                                      </p:cBhvr>
                                      <p:to x="100000" y="60000"/>
                                    </p:animScale>
                                    <p:animScale>
                                      <p:cBhvr>
                                        <p:cTn id="14" dur="166" decel="50000">
                                          <p:stCondLst>
                                            <p:cond delay="676"/>
                                          </p:stCondLst>
                                        </p:cTn>
                                        <p:tgtEl>
                                          <p:spTgt spid="27650">
                                            <p:txEl>
                                              <p:pRg st="1" end="1"/>
                                            </p:txEl>
                                          </p:spTgt>
                                        </p:tgtEl>
                                      </p:cBhvr>
                                      <p:to x="100000" y="100000"/>
                                    </p:animScale>
                                    <p:animScale>
                                      <p:cBhvr>
                                        <p:cTn id="15" dur="26">
                                          <p:stCondLst>
                                            <p:cond delay="1312"/>
                                          </p:stCondLst>
                                        </p:cTn>
                                        <p:tgtEl>
                                          <p:spTgt spid="27650">
                                            <p:txEl>
                                              <p:pRg st="1" end="1"/>
                                            </p:txEl>
                                          </p:spTgt>
                                        </p:tgtEl>
                                      </p:cBhvr>
                                      <p:to x="100000" y="80000"/>
                                    </p:animScale>
                                    <p:animScale>
                                      <p:cBhvr>
                                        <p:cTn id="16" dur="166" decel="50000">
                                          <p:stCondLst>
                                            <p:cond delay="1338"/>
                                          </p:stCondLst>
                                        </p:cTn>
                                        <p:tgtEl>
                                          <p:spTgt spid="27650">
                                            <p:txEl>
                                              <p:pRg st="1" end="1"/>
                                            </p:txEl>
                                          </p:spTgt>
                                        </p:tgtEl>
                                      </p:cBhvr>
                                      <p:to x="100000" y="100000"/>
                                    </p:animScale>
                                    <p:animScale>
                                      <p:cBhvr>
                                        <p:cTn id="17" dur="26">
                                          <p:stCondLst>
                                            <p:cond delay="1642"/>
                                          </p:stCondLst>
                                        </p:cTn>
                                        <p:tgtEl>
                                          <p:spTgt spid="27650">
                                            <p:txEl>
                                              <p:pRg st="1" end="1"/>
                                            </p:txEl>
                                          </p:spTgt>
                                        </p:tgtEl>
                                      </p:cBhvr>
                                      <p:to x="100000" y="90000"/>
                                    </p:animScale>
                                    <p:animScale>
                                      <p:cBhvr>
                                        <p:cTn id="18" dur="166" decel="50000">
                                          <p:stCondLst>
                                            <p:cond delay="1668"/>
                                          </p:stCondLst>
                                        </p:cTn>
                                        <p:tgtEl>
                                          <p:spTgt spid="27650">
                                            <p:txEl>
                                              <p:pRg st="1" end="1"/>
                                            </p:txEl>
                                          </p:spTgt>
                                        </p:tgtEl>
                                      </p:cBhvr>
                                      <p:to x="100000" y="100000"/>
                                    </p:animScale>
                                    <p:animScale>
                                      <p:cBhvr>
                                        <p:cTn id="19" dur="26">
                                          <p:stCondLst>
                                            <p:cond delay="1808"/>
                                          </p:stCondLst>
                                        </p:cTn>
                                        <p:tgtEl>
                                          <p:spTgt spid="27650">
                                            <p:txEl>
                                              <p:pRg st="1" end="1"/>
                                            </p:txEl>
                                          </p:spTgt>
                                        </p:tgtEl>
                                      </p:cBhvr>
                                      <p:to x="100000" y="95000"/>
                                    </p:animScale>
                                    <p:animScale>
                                      <p:cBhvr>
                                        <p:cTn id="20" dur="166" decel="50000">
                                          <p:stCondLst>
                                            <p:cond delay="1834"/>
                                          </p:stCondLst>
                                        </p:cTn>
                                        <p:tgtEl>
                                          <p:spTgt spid="27650">
                                            <p:txEl>
                                              <p:pRg st="1" end="1"/>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7650">
                                            <p:txEl>
                                              <p:pRg st="2" end="2"/>
                                            </p:txEl>
                                          </p:spTgt>
                                        </p:tgtEl>
                                        <p:attrNameLst>
                                          <p:attrName>style.visibility</p:attrName>
                                        </p:attrNameLst>
                                      </p:cBhvr>
                                      <p:to>
                                        <p:strVal val="visible"/>
                                      </p:to>
                                    </p:set>
                                    <p:animEffect transition="in" filter="wipe(down)">
                                      <p:cBhvr>
                                        <p:cTn id="23" dur="580">
                                          <p:stCondLst>
                                            <p:cond delay="0"/>
                                          </p:stCondLst>
                                        </p:cTn>
                                        <p:tgtEl>
                                          <p:spTgt spid="27650">
                                            <p:txEl>
                                              <p:pRg st="2" end="2"/>
                                            </p:txEl>
                                          </p:spTgt>
                                        </p:tgtEl>
                                      </p:cBhvr>
                                    </p:animEffect>
                                    <p:anim calcmode="lin" valueType="num">
                                      <p:cBhvr>
                                        <p:cTn id="24" dur="1822" tmFilter="0,0; 0.14,0.36; 0.43,0.73; 0.71,0.91; 1.0,1.0">
                                          <p:stCondLst>
                                            <p:cond delay="0"/>
                                          </p:stCondLst>
                                        </p:cTn>
                                        <p:tgtEl>
                                          <p:spTgt spid="27650">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7650">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7650">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7650">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7650">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27650">
                                            <p:txEl>
                                              <p:pRg st="2" end="2"/>
                                            </p:txEl>
                                          </p:spTgt>
                                        </p:tgtEl>
                                      </p:cBhvr>
                                      <p:to x="100000" y="60000"/>
                                    </p:animScale>
                                    <p:animScale>
                                      <p:cBhvr>
                                        <p:cTn id="30" dur="166" decel="50000">
                                          <p:stCondLst>
                                            <p:cond delay="676"/>
                                          </p:stCondLst>
                                        </p:cTn>
                                        <p:tgtEl>
                                          <p:spTgt spid="27650">
                                            <p:txEl>
                                              <p:pRg st="2" end="2"/>
                                            </p:txEl>
                                          </p:spTgt>
                                        </p:tgtEl>
                                      </p:cBhvr>
                                      <p:to x="100000" y="100000"/>
                                    </p:animScale>
                                    <p:animScale>
                                      <p:cBhvr>
                                        <p:cTn id="31" dur="26">
                                          <p:stCondLst>
                                            <p:cond delay="1312"/>
                                          </p:stCondLst>
                                        </p:cTn>
                                        <p:tgtEl>
                                          <p:spTgt spid="27650">
                                            <p:txEl>
                                              <p:pRg st="2" end="2"/>
                                            </p:txEl>
                                          </p:spTgt>
                                        </p:tgtEl>
                                      </p:cBhvr>
                                      <p:to x="100000" y="80000"/>
                                    </p:animScale>
                                    <p:animScale>
                                      <p:cBhvr>
                                        <p:cTn id="32" dur="166" decel="50000">
                                          <p:stCondLst>
                                            <p:cond delay="1338"/>
                                          </p:stCondLst>
                                        </p:cTn>
                                        <p:tgtEl>
                                          <p:spTgt spid="27650">
                                            <p:txEl>
                                              <p:pRg st="2" end="2"/>
                                            </p:txEl>
                                          </p:spTgt>
                                        </p:tgtEl>
                                      </p:cBhvr>
                                      <p:to x="100000" y="100000"/>
                                    </p:animScale>
                                    <p:animScale>
                                      <p:cBhvr>
                                        <p:cTn id="33" dur="26">
                                          <p:stCondLst>
                                            <p:cond delay="1642"/>
                                          </p:stCondLst>
                                        </p:cTn>
                                        <p:tgtEl>
                                          <p:spTgt spid="27650">
                                            <p:txEl>
                                              <p:pRg st="2" end="2"/>
                                            </p:txEl>
                                          </p:spTgt>
                                        </p:tgtEl>
                                      </p:cBhvr>
                                      <p:to x="100000" y="90000"/>
                                    </p:animScale>
                                    <p:animScale>
                                      <p:cBhvr>
                                        <p:cTn id="34" dur="166" decel="50000">
                                          <p:stCondLst>
                                            <p:cond delay="1668"/>
                                          </p:stCondLst>
                                        </p:cTn>
                                        <p:tgtEl>
                                          <p:spTgt spid="27650">
                                            <p:txEl>
                                              <p:pRg st="2" end="2"/>
                                            </p:txEl>
                                          </p:spTgt>
                                        </p:tgtEl>
                                      </p:cBhvr>
                                      <p:to x="100000" y="100000"/>
                                    </p:animScale>
                                    <p:animScale>
                                      <p:cBhvr>
                                        <p:cTn id="35" dur="26">
                                          <p:stCondLst>
                                            <p:cond delay="1808"/>
                                          </p:stCondLst>
                                        </p:cTn>
                                        <p:tgtEl>
                                          <p:spTgt spid="27650">
                                            <p:txEl>
                                              <p:pRg st="2" end="2"/>
                                            </p:txEl>
                                          </p:spTgt>
                                        </p:tgtEl>
                                      </p:cBhvr>
                                      <p:to x="100000" y="95000"/>
                                    </p:animScale>
                                    <p:animScale>
                                      <p:cBhvr>
                                        <p:cTn id="36" dur="166" decel="50000">
                                          <p:stCondLst>
                                            <p:cond delay="1834"/>
                                          </p:stCondLst>
                                        </p:cTn>
                                        <p:tgtEl>
                                          <p:spTgt spid="27650">
                                            <p:txEl>
                                              <p:pRg st="2" end="2"/>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7650">
                                            <p:txEl>
                                              <p:pRg st="3" end="3"/>
                                            </p:txEl>
                                          </p:spTgt>
                                        </p:tgtEl>
                                        <p:attrNameLst>
                                          <p:attrName>style.visibility</p:attrName>
                                        </p:attrNameLst>
                                      </p:cBhvr>
                                      <p:to>
                                        <p:strVal val="visible"/>
                                      </p:to>
                                    </p:set>
                                    <p:animEffect transition="in" filter="wipe(down)">
                                      <p:cBhvr>
                                        <p:cTn id="39" dur="580">
                                          <p:stCondLst>
                                            <p:cond delay="0"/>
                                          </p:stCondLst>
                                        </p:cTn>
                                        <p:tgtEl>
                                          <p:spTgt spid="27650">
                                            <p:txEl>
                                              <p:pRg st="3" end="3"/>
                                            </p:txEl>
                                          </p:spTgt>
                                        </p:tgtEl>
                                      </p:cBhvr>
                                    </p:animEffect>
                                    <p:anim calcmode="lin" valueType="num">
                                      <p:cBhvr>
                                        <p:cTn id="40" dur="1822" tmFilter="0,0; 0.14,0.36; 0.43,0.73; 0.71,0.91; 1.0,1.0">
                                          <p:stCondLst>
                                            <p:cond delay="0"/>
                                          </p:stCondLst>
                                        </p:cTn>
                                        <p:tgtEl>
                                          <p:spTgt spid="27650">
                                            <p:txEl>
                                              <p:pRg st="3" end="3"/>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7650">
                                            <p:txEl>
                                              <p:pRg st="3" end="3"/>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7650">
                                            <p:txEl>
                                              <p:pRg st="3" end="3"/>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7650">
                                            <p:txEl>
                                              <p:pRg st="3" end="3"/>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7650">
                                            <p:txEl>
                                              <p:pRg st="3" end="3"/>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27650">
                                            <p:txEl>
                                              <p:pRg st="3" end="3"/>
                                            </p:txEl>
                                          </p:spTgt>
                                        </p:tgtEl>
                                      </p:cBhvr>
                                      <p:to x="100000" y="60000"/>
                                    </p:animScale>
                                    <p:animScale>
                                      <p:cBhvr>
                                        <p:cTn id="46" dur="166" decel="50000">
                                          <p:stCondLst>
                                            <p:cond delay="676"/>
                                          </p:stCondLst>
                                        </p:cTn>
                                        <p:tgtEl>
                                          <p:spTgt spid="27650">
                                            <p:txEl>
                                              <p:pRg st="3" end="3"/>
                                            </p:txEl>
                                          </p:spTgt>
                                        </p:tgtEl>
                                      </p:cBhvr>
                                      <p:to x="100000" y="100000"/>
                                    </p:animScale>
                                    <p:animScale>
                                      <p:cBhvr>
                                        <p:cTn id="47" dur="26">
                                          <p:stCondLst>
                                            <p:cond delay="1312"/>
                                          </p:stCondLst>
                                        </p:cTn>
                                        <p:tgtEl>
                                          <p:spTgt spid="27650">
                                            <p:txEl>
                                              <p:pRg st="3" end="3"/>
                                            </p:txEl>
                                          </p:spTgt>
                                        </p:tgtEl>
                                      </p:cBhvr>
                                      <p:to x="100000" y="80000"/>
                                    </p:animScale>
                                    <p:animScale>
                                      <p:cBhvr>
                                        <p:cTn id="48" dur="166" decel="50000">
                                          <p:stCondLst>
                                            <p:cond delay="1338"/>
                                          </p:stCondLst>
                                        </p:cTn>
                                        <p:tgtEl>
                                          <p:spTgt spid="27650">
                                            <p:txEl>
                                              <p:pRg st="3" end="3"/>
                                            </p:txEl>
                                          </p:spTgt>
                                        </p:tgtEl>
                                      </p:cBhvr>
                                      <p:to x="100000" y="100000"/>
                                    </p:animScale>
                                    <p:animScale>
                                      <p:cBhvr>
                                        <p:cTn id="49" dur="26">
                                          <p:stCondLst>
                                            <p:cond delay="1642"/>
                                          </p:stCondLst>
                                        </p:cTn>
                                        <p:tgtEl>
                                          <p:spTgt spid="27650">
                                            <p:txEl>
                                              <p:pRg st="3" end="3"/>
                                            </p:txEl>
                                          </p:spTgt>
                                        </p:tgtEl>
                                      </p:cBhvr>
                                      <p:to x="100000" y="90000"/>
                                    </p:animScale>
                                    <p:animScale>
                                      <p:cBhvr>
                                        <p:cTn id="50" dur="166" decel="50000">
                                          <p:stCondLst>
                                            <p:cond delay="1668"/>
                                          </p:stCondLst>
                                        </p:cTn>
                                        <p:tgtEl>
                                          <p:spTgt spid="27650">
                                            <p:txEl>
                                              <p:pRg st="3" end="3"/>
                                            </p:txEl>
                                          </p:spTgt>
                                        </p:tgtEl>
                                      </p:cBhvr>
                                      <p:to x="100000" y="100000"/>
                                    </p:animScale>
                                    <p:animScale>
                                      <p:cBhvr>
                                        <p:cTn id="51" dur="26">
                                          <p:stCondLst>
                                            <p:cond delay="1808"/>
                                          </p:stCondLst>
                                        </p:cTn>
                                        <p:tgtEl>
                                          <p:spTgt spid="27650">
                                            <p:txEl>
                                              <p:pRg st="3" end="3"/>
                                            </p:txEl>
                                          </p:spTgt>
                                        </p:tgtEl>
                                      </p:cBhvr>
                                      <p:to x="100000" y="95000"/>
                                    </p:animScale>
                                    <p:animScale>
                                      <p:cBhvr>
                                        <p:cTn id="52" dur="166" decel="50000">
                                          <p:stCondLst>
                                            <p:cond delay="1834"/>
                                          </p:stCondLst>
                                        </p:cTn>
                                        <p:tgtEl>
                                          <p:spTgt spid="27650">
                                            <p:txEl>
                                              <p:pRg st="3" end="3"/>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27650">
                                            <p:txEl>
                                              <p:pRg st="4" end="4"/>
                                            </p:txEl>
                                          </p:spTgt>
                                        </p:tgtEl>
                                        <p:attrNameLst>
                                          <p:attrName>style.visibility</p:attrName>
                                        </p:attrNameLst>
                                      </p:cBhvr>
                                      <p:to>
                                        <p:strVal val="visible"/>
                                      </p:to>
                                    </p:set>
                                    <p:animEffect transition="in" filter="wipe(down)">
                                      <p:cBhvr>
                                        <p:cTn id="55" dur="580">
                                          <p:stCondLst>
                                            <p:cond delay="0"/>
                                          </p:stCondLst>
                                        </p:cTn>
                                        <p:tgtEl>
                                          <p:spTgt spid="27650">
                                            <p:txEl>
                                              <p:pRg st="4" end="4"/>
                                            </p:txEl>
                                          </p:spTgt>
                                        </p:tgtEl>
                                      </p:cBhvr>
                                    </p:animEffect>
                                    <p:anim calcmode="lin" valueType="num">
                                      <p:cBhvr>
                                        <p:cTn id="56" dur="1822" tmFilter="0,0; 0.14,0.36; 0.43,0.73; 0.71,0.91; 1.0,1.0">
                                          <p:stCondLst>
                                            <p:cond delay="0"/>
                                          </p:stCondLst>
                                        </p:cTn>
                                        <p:tgtEl>
                                          <p:spTgt spid="27650">
                                            <p:txEl>
                                              <p:pRg st="4" end="4"/>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27650">
                                            <p:txEl>
                                              <p:pRg st="4" end="4"/>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27650">
                                            <p:txEl>
                                              <p:pRg st="4" end="4"/>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27650">
                                            <p:txEl>
                                              <p:pRg st="4" end="4"/>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27650">
                                            <p:txEl>
                                              <p:pRg st="4" end="4"/>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27650">
                                            <p:txEl>
                                              <p:pRg st="4" end="4"/>
                                            </p:txEl>
                                          </p:spTgt>
                                        </p:tgtEl>
                                      </p:cBhvr>
                                      <p:to x="100000" y="60000"/>
                                    </p:animScale>
                                    <p:animScale>
                                      <p:cBhvr>
                                        <p:cTn id="62" dur="166" decel="50000">
                                          <p:stCondLst>
                                            <p:cond delay="676"/>
                                          </p:stCondLst>
                                        </p:cTn>
                                        <p:tgtEl>
                                          <p:spTgt spid="27650">
                                            <p:txEl>
                                              <p:pRg st="4" end="4"/>
                                            </p:txEl>
                                          </p:spTgt>
                                        </p:tgtEl>
                                      </p:cBhvr>
                                      <p:to x="100000" y="100000"/>
                                    </p:animScale>
                                    <p:animScale>
                                      <p:cBhvr>
                                        <p:cTn id="63" dur="26">
                                          <p:stCondLst>
                                            <p:cond delay="1312"/>
                                          </p:stCondLst>
                                        </p:cTn>
                                        <p:tgtEl>
                                          <p:spTgt spid="27650">
                                            <p:txEl>
                                              <p:pRg st="4" end="4"/>
                                            </p:txEl>
                                          </p:spTgt>
                                        </p:tgtEl>
                                      </p:cBhvr>
                                      <p:to x="100000" y="80000"/>
                                    </p:animScale>
                                    <p:animScale>
                                      <p:cBhvr>
                                        <p:cTn id="64" dur="166" decel="50000">
                                          <p:stCondLst>
                                            <p:cond delay="1338"/>
                                          </p:stCondLst>
                                        </p:cTn>
                                        <p:tgtEl>
                                          <p:spTgt spid="27650">
                                            <p:txEl>
                                              <p:pRg st="4" end="4"/>
                                            </p:txEl>
                                          </p:spTgt>
                                        </p:tgtEl>
                                      </p:cBhvr>
                                      <p:to x="100000" y="100000"/>
                                    </p:animScale>
                                    <p:animScale>
                                      <p:cBhvr>
                                        <p:cTn id="65" dur="26">
                                          <p:stCondLst>
                                            <p:cond delay="1642"/>
                                          </p:stCondLst>
                                        </p:cTn>
                                        <p:tgtEl>
                                          <p:spTgt spid="27650">
                                            <p:txEl>
                                              <p:pRg st="4" end="4"/>
                                            </p:txEl>
                                          </p:spTgt>
                                        </p:tgtEl>
                                      </p:cBhvr>
                                      <p:to x="100000" y="90000"/>
                                    </p:animScale>
                                    <p:animScale>
                                      <p:cBhvr>
                                        <p:cTn id="66" dur="166" decel="50000">
                                          <p:stCondLst>
                                            <p:cond delay="1668"/>
                                          </p:stCondLst>
                                        </p:cTn>
                                        <p:tgtEl>
                                          <p:spTgt spid="27650">
                                            <p:txEl>
                                              <p:pRg st="4" end="4"/>
                                            </p:txEl>
                                          </p:spTgt>
                                        </p:tgtEl>
                                      </p:cBhvr>
                                      <p:to x="100000" y="100000"/>
                                    </p:animScale>
                                    <p:animScale>
                                      <p:cBhvr>
                                        <p:cTn id="67" dur="26">
                                          <p:stCondLst>
                                            <p:cond delay="1808"/>
                                          </p:stCondLst>
                                        </p:cTn>
                                        <p:tgtEl>
                                          <p:spTgt spid="27650">
                                            <p:txEl>
                                              <p:pRg st="4" end="4"/>
                                            </p:txEl>
                                          </p:spTgt>
                                        </p:tgtEl>
                                      </p:cBhvr>
                                      <p:to x="100000" y="95000"/>
                                    </p:animScale>
                                    <p:animScale>
                                      <p:cBhvr>
                                        <p:cTn id="68" dur="166" decel="50000">
                                          <p:stCondLst>
                                            <p:cond delay="1834"/>
                                          </p:stCondLst>
                                        </p:cTn>
                                        <p:tgtEl>
                                          <p:spTgt spid="27650">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What is History?</a:t>
            </a:r>
            <a:endParaRPr lang="en-US" dirty="0">
              <a:solidFill>
                <a:schemeClr val="tx2">
                  <a:satMod val="130000"/>
                </a:schemeClr>
              </a:solidFill>
            </a:endParaRPr>
          </a:p>
        </p:txBody>
      </p:sp>
      <p:sp>
        <p:nvSpPr>
          <p:cNvPr id="14338" name="Content Placeholder 2"/>
          <p:cNvSpPr>
            <a:spLocks noGrp="1"/>
          </p:cNvSpPr>
          <p:nvPr>
            <p:ph idx="1"/>
          </p:nvPr>
        </p:nvSpPr>
        <p:spPr/>
        <p:txBody>
          <a:bodyPr/>
          <a:lstStyle/>
          <a:p>
            <a:pPr marL="0" indent="0">
              <a:buFont typeface="Wingdings 2" pitchFamily="18" charset="2"/>
              <a:buNone/>
            </a:pPr>
            <a:r>
              <a:rPr lang="en-US" smtClean="0"/>
              <a:t>Read pages 4-6 </a:t>
            </a:r>
          </a:p>
          <a:p>
            <a:pPr marL="0" indent="0">
              <a:buFont typeface="Wingdings 2" pitchFamily="18" charset="2"/>
              <a:buNone/>
            </a:pPr>
            <a:r>
              <a:rPr lang="en-US" smtClean="0"/>
              <a:t>in Humanities </a:t>
            </a:r>
          </a:p>
          <a:p>
            <a:pPr marL="0" indent="0">
              <a:buFont typeface="Wingdings 2" pitchFamily="18" charset="2"/>
              <a:buNone/>
            </a:pPr>
            <a:r>
              <a:rPr lang="en-US" smtClean="0"/>
              <a:t>Dimensions 1:History</a:t>
            </a:r>
          </a:p>
          <a:p>
            <a:pPr marL="0" indent="0">
              <a:buFont typeface="Wingdings 2" pitchFamily="18" charset="2"/>
              <a:buNone/>
            </a:pPr>
            <a:r>
              <a:rPr lang="en-US" smtClean="0"/>
              <a:t>Answer questions 1 &amp; 4</a:t>
            </a:r>
          </a:p>
        </p:txBody>
      </p:sp>
      <p:pic>
        <p:nvPicPr>
          <p:cNvPr id="14339" name="Picture 2"/>
          <p:cNvPicPr>
            <a:picLocks noChangeAspect="1" noChangeArrowheads="1"/>
          </p:cNvPicPr>
          <p:nvPr/>
        </p:nvPicPr>
        <p:blipFill>
          <a:blip r:embed="rId2" cstate="print"/>
          <a:srcRect/>
          <a:stretch>
            <a:fillRect/>
          </a:stretch>
        </p:blipFill>
        <p:spPr bwMode="auto">
          <a:xfrm>
            <a:off x="5867400" y="2349500"/>
            <a:ext cx="2592388" cy="2879725"/>
          </a:xfrm>
          <a:prstGeom prst="rect">
            <a:avLst/>
          </a:prstGeom>
          <a:noFill/>
          <a:ln w="9525">
            <a:noFill/>
            <a:miter lim="800000"/>
            <a:headEnd/>
            <a:tailEnd/>
          </a:ln>
        </p:spPr>
      </p:pic>
      <p:sp>
        <p:nvSpPr>
          <p:cNvPr id="14340" name="TextBox 4"/>
          <p:cNvSpPr txBox="1">
            <a:spLocks noChangeArrowheads="1"/>
          </p:cNvSpPr>
          <p:nvPr/>
        </p:nvSpPr>
        <p:spPr bwMode="auto">
          <a:xfrm>
            <a:off x="5724525" y="4868863"/>
            <a:ext cx="2951163" cy="831850"/>
          </a:xfrm>
          <a:prstGeom prst="rect">
            <a:avLst/>
          </a:prstGeom>
          <a:noFill/>
          <a:ln w="9525">
            <a:noFill/>
            <a:miter lim="800000"/>
            <a:headEnd/>
            <a:tailEnd/>
          </a:ln>
        </p:spPr>
        <p:txBody>
          <a:bodyPr>
            <a:spAutoFit/>
          </a:bodyPr>
          <a:lstStyle/>
          <a:p>
            <a:r>
              <a:rPr lang="en-AU" sz="1200">
                <a:latin typeface="Gill Sans MT" pitchFamily="34" charset="0"/>
              </a:rPr>
              <a:t>Clay tablets showing training activities for</a:t>
            </a:r>
          </a:p>
          <a:p>
            <a:r>
              <a:rPr lang="en-AU" sz="1200">
                <a:latin typeface="Gill Sans MT" pitchFamily="34" charset="0"/>
              </a:rPr>
              <a:t>Sumerian scribes. Students learnt mathematical tables, wrote essays and</a:t>
            </a:r>
          </a:p>
          <a:p>
            <a:r>
              <a:rPr lang="en-AU" sz="1200">
                <a:latin typeface="Gill Sans MT" pitchFamily="34" charset="0"/>
              </a:rPr>
              <a:t>Completed accounting exercises.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Primary sources</a:t>
            </a:r>
            <a:endParaRPr lang="en-AU" dirty="0">
              <a:solidFill>
                <a:schemeClr val="tx2">
                  <a:satMod val="130000"/>
                </a:schemeClr>
              </a:solidFill>
            </a:endParaRPr>
          </a:p>
        </p:txBody>
      </p:sp>
      <p:sp>
        <p:nvSpPr>
          <p:cNvPr id="3" name="Content Placeholder 2"/>
          <p:cNvSpPr>
            <a:spLocks noGrp="1"/>
          </p:cNvSpPr>
          <p:nvPr>
            <p:ph idx="1"/>
          </p:nvPr>
        </p:nvSpPr>
        <p:spPr/>
        <p:txBody>
          <a:bodyPr>
            <a:normAutofit fontScale="92500"/>
          </a:bodyPr>
          <a:lstStyle/>
          <a:p>
            <a:pPr marL="0" indent="0" fontAlgn="auto">
              <a:spcAft>
                <a:spcPts val="0"/>
              </a:spcAft>
              <a:buFont typeface="Wingdings 2"/>
              <a:buNone/>
              <a:defRPr/>
            </a:pPr>
            <a:r>
              <a:rPr lang="en-AU" dirty="0" smtClean="0"/>
              <a:t>A primary source is a piece of evidence that originates from the era being studied. It is not necessarily a piece of writing.</a:t>
            </a:r>
          </a:p>
          <a:p>
            <a:pPr marL="0" indent="0" fontAlgn="auto">
              <a:spcAft>
                <a:spcPts val="0"/>
              </a:spcAft>
              <a:buFont typeface="Wingdings 2"/>
              <a:buNone/>
              <a:defRPr/>
            </a:pPr>
            <a:r>
              <a:rPr lang="en-AU" dirty="0" smtClean="0"/>
              <a:t>Brainstorm examples of items that are reflective of a particular era;</a:t>
            </a:r>
          </a:p>
          <a:p>
            <a:pPr marL="0" indent="0" fontAlgn="auto">
              <a:spcAft>
                <a:spcPts val="0"/>
              </a:spcAft>
              <a:buFont typeface="Wingdings 2"/>
              <a:buNone/>
              <a:defRPr/>
            </a:pPr>
            <a:r>
              <a:rPr lang="en-AU" dirty="0" smtClean="0">
                <a:solidFill>
                  <a:schemeClr val="accent2">
                    <a:lumMod val="50000"/>
                  </a:schemeClr>
                </a:solidFill>
              </a:rPr>
              <a:t>Books                     maps                crockery </a:t>
            </a:r>
          </a:p>
          <a:p>
            <a:pPr marL="0" indent="0" fontAlgn="auto">
              <a:spcAft>
                <a:spcPts val="0"/>
              </a:spcAft>
              <a:buFont typeface="Wingdings 2"/>
              <a:buNone/>
              <a:defRPr/>
            </a:pPr>
            <a:r>
              <a:rPr lang="en-AU" dirty="0" smtClean="0">
                <a:solidFill>
                  <a:schemeClr val="accent2">
                    <a:lumMod val="50000"/>
                  </a:schemeClr>
                </a:solidFill>
              </a:rPr>
              <a:t>CDs                         toys                  photos    </a:t>
            </a:r>
          </a:p>
          <a:p>
            <a:pPr marL="0" indent="0" fontAlgn="auto">
              <a:spcAft>
                <a:spcPts val="0"/>
              </a:spcAft>
              <a:buFont typeface="Wingdings 2"/>
              <a:buNone/>
              <a:defRPr/>
            </a:pPr>
            <a:r>
              <a:rPr lang="en-AU" dirty="0" smtClean="0">
                <a:solidFill>
                  <a:schemeClr val="accent2">
                    <a:lumMod val="50000"/>
                  </a:schemeClr>
                </a:solidFill>
              </a:rPr>
              <a:t>Clothes                  phones             newspapers</a:t>
            </a:r>
            <a:endParaRPr lang="en-AU"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Advantages of primary sources</a:t>
            </a:r>
            <a:endParaRPr lang="en-AU" dirty="0">
              <a:solidFill>
                <a:schemeClr val="tx2">
                  <a:satMod val="130000"/>
                </a:schemeClr>
              </a:solidFill>
            </a:endParaRPr>
          </a:p>
        </p:txBody>
      </p:sp>
      <p:sp>
        <p:nvSpPr>
          <p:cNvPr id="3" name="Content Placeholder 2"/>
          <p:cNvSpPr>
            <a:spLocks noGrp="1"/>
          </p:cNvSpPr>
          <p:nvPr>
            <p:ph idx="1"/>
          </p:nvPr>
        </p:nvSpPr>
        <p:spPr/>
        <p:txBody>
          <a:bodyPr>
            <a:normAutofit/>
          </a:bodyPr>
          <a:lstStyle/>
          <a:p>
            <a:pPr marL="0" indent="0" fontAlgn="auto">
              <a:spcAft>
                <a:spcPts val="0"/>
              </a:spcAft>
              <a:buFont typeface="Wingdings 2"/>
              <a:buNone/>
              <a:defRPr/>
            </a:pPr>
            <a:r>
              <a:rPr lang="en-AU" dirty="0" smtClean="0"/>
              <a:t>The advantages of learning about history from a primary source are:</a:t>
            </a:r>
          </a:p>
          <a:p>
            <a:pPr marL="514350" indent="-514350" fontAlgn="auto">
              <a:spcAft>
                <a:spcPts val="0"/>
              </a:spcAft>
              <a:buFont typeface="Wingdings 2"/>
              <a:buAutoNum type="arabicPeriod"/>
              <a:defRPr/>
            </a:pPr>
            <a:r>
              <a:rPr lang="en-AU" dirty="0" smtClean="0">
                <a:solidFill>
                  <a:schemeClr val="accent2">
                    <a:lumMod val="50000"/>
                  </a:schemeClr>
                </a:solidFill>
              </a:rPr>
              <a:t>it’s a real item from that time</a:t>
            </a:r>
          </a:p>
          <a:p>
            <a:pPr marL="514350" indent="-514350" fontAlgn="auto">
              <a:spcAft>
                <a:spcPts val="0"/>
              </a:spcAft>
              <a:buFont typeface="Wingdings 2"/>
              <a:buAutoNum type="arabicPeriod"/>
              <a:defRPr/>
            </a:pPr>
            <a:r>
              <a:rPr lang="en-AU" dirty="0" smtClean="0">
                <a:solidFill>
                  <a:schemeClr val="accent2">
                    <a:lumMod val="50000"/>
                  </a:schemeClr>
                </a:solidFill>
              </a:rPr>
              <a:t>Unbiased</a:t>
            </a:r>
          </a:p>
          <a:p>
            <a:pPr marL="514350" indent="-514350" fontAlgn="auto">
              <a:spcAft>
                <a:spcPts val="0"/>
              </a:spcAft>
              <a:buFont typeface="Wingdings 2"/>
              <a:buAutoNum type="arabicPeriod"/>
              <a:defRPr/>
            </a:pPr>
            <a:r>
              <a:rPr lang="en-AU" dirty="0" smtClean="0">
                <a:solidFill>
                  <a:schemeClr val="accent2">
                    <a:lumMod val="50000"/>
                  </a:schemeClr>
                </a:solidFill>
              </a:rPr>
              <a:t>Has not been interpreted by others</a:t>
            </a:r>
          </a:p>
          <a:p>
            <a:pPr marL="514350" indent="-514350" fontAlgn="auto">
              <a:spcAft>
                <a:spcPts val="0"/>
              </a:spcAft>
              <a:buFont typeface="Wingdings 2"/>
              <a:buAutoNum type="arabicPeriod"/>
              <a:defRPr/>
            </a:pPr>
            <a:r>
              <a:rPr lang="en-AU" dirty="0" smtClean="0">
                <a:solidFill>
                  <a:schemeClr val="accent2">
                    <a:lumMod val="50000"/>
                  </a:schemeClr>
                </a:solidFill>
              </a:rPr>
              <a:t>Reflects the sources and thinking of that time</a:t>
            </a:r>
          </a:p>
          <a:p>
            <a:pPr marL="514350" indent="-514350" fontAlgn="auto">
              <a:spcAft>
                <a:spcPts val="0"/>
              </a:spcAft>
              <a:buFont typeface="Wingdings 2"/>
              <a:buAutoNum type="arabicPeriod"/>
              <a:defRPr/>
            </a:pP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arn(inVertical)">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Disadvantages of primary sources</a:t>
            </a:r>
            <a:endParaRPr lang="en-AU" dirty="0">
              <a:solidFill>
                <a:schemeClr val="tx2">
                  <a:satMod val="130000"/>
                </a:schemeClr>
              </a:solidFill>
            </a:endParaRPr>
          </a:p>
        </p:txBody>
      </p:sp>
      <p:sp>
        <p:nvSpPr>
          <p:cNvPr id="3" name="Content Placeholder 2"/>
          <p:cNvSpPr>
            <a:spLocks noGrp="1"/>
          </p:cNvSpPr>
          <p:nvPr>
            <p:ph idx="1"/>
          </p:nvPr>
        </p:nvSpPr>
        <p:spPr/>
        <p:txBody>
          <a:bodyPr>
            <a:normAutofit/>
          </a:bodyPr>
          <a:lstStyle/>
          <a:p>
            <a:pPr marL="0" indent="0" fontAlgn="auto">
              <a:spcAft>
                <a:spcPts val="0"/>
              </a:spcAft>
              <a:buFont typeface="Wingdings 2"/>
              <a:buNone/>
              <a:defRPr/>
            </a:pPr>
            <a:r>
              <a:rPr lang="en-AU" dirty="0" smtClean="0"/>
              <a:t>Despite the fact that primary sources are from the time being studied there are some problems when relying on primary sources:</a:t>
            </a:r>
          </a:p>
          <a:p>
            <a:pPr marL="514350" indent="-514350" fontAlgn="auto">
              <a:spcAft>
                <a:spcPts val="0"/>
              </a:spcAft>
              <a:buFont typeface="Wingdings 2"/>
              <a:buAutoNum type="arabicPeriod"/>
              <a:defRPr/>
            </a:pPr>
            <a:r>
              <a:rPr lang="en-AU" dirty="0" smtClean="0">
                <a:solidFill>
                  <a:schemeClr val="accent2">
                    <a:lumMod val="50000"/>
                  </a:schemeClr>
                </a:solidFill>
              </a:rPr>
              <a:t>Primary sources can be difficult to find</a:t>
            </a:r>
          </a:p>
          <a:p>
            <a:pPr marL="514350" indent="-514350" fontAlgn="auto">
              <a:spcAft>
                <a:spcPts val="0"/>
              </a:spcAft>
              <a:buFont typeface="Wingdings 2"/>
              <a:buAutoNum type="arabicPeriod"/>
              <a:defRPr/>
            </a:pPr>
            <a:r>
              <a:rPr lang="en-AU" dirty="0" smtClean="0">
                <a:solidFill>
                  <a:schemeClr val="accent2">
                    <a:lumMod val="50000"/>
                  </a:schemeClr>
                </a:solidFill>
              </a:rPr>
              <a:t>Sources can be fragile or broken</a:t>
            </a:r>
          </a:p>
          <a:p>
            <a:pPr marL="514350" indent="-514350" fontAlgn="auto">
              <a:spcAft>
                <a:spcPts val="0"/>
              </a:spcAft>
              <a:buFont typeface="Wingdings 2"/>
              <a:buAutoNum type="arabicPeriod"/>
              <a:defRPr/>
            </a:pPr>
            <a:r>
              <a:rPr lang="en-AU" dirty="0" smtClean="0">
                <a:solidFill>
                  <a:schemeClr val="accent2">
                    <a:lumMod val="50000"/>
                  </a:schemeClr>
                </a:solidFill>
              </a:rPr>
              <a:t>Some items may need to be interpreted</a:t>
            </a:r>
          </a:p>
          <a:p>
            <a:pPr marL="514350" indent="-514350" fontAlgn="auto">
              <a:spcAft>
                <a:spcPts val="0"/>
              </a:spcAft>
              <a:buFont typeface="Wingdings 2"/>
              <a:buAutoNum type="arabicPeriod"/>
              <a:defRPr/>
            </a:pPr>
            <a:r>
              <a:rPr lang="en-AU" dirty="0" smtClean="0">
                <a:solidFill>
                  <a:schemeClr val="accent2">
                    <a:lumMod val="50000"/>
                  </a:schemeClr>
                </a:solidFill>
              </a:rPr>
              <a:t>Interpretations can be biased or ill-informed  </a:t>
            </a:r>
            <a:endParaRPr lang="en-AU"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arn(inVertical)">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Disadvantages of Primary sources</a:t>
            </a:r>
            <a:br>
              <a:rPr lang="en-AU" dirty="0" smtClean="0">
                <a:solidFill>
                  <a:schemeClr val="tx2">
                    <a:satMod val="130000"/>
                  </a:schemeClr>
                </a:solidFill>
              </a:rPr>
            </a:br>
            <a:r>
              <a:rPr lang="en-AU" dirty="0" smtClean="0">
                <a:solidFill>
                  <a:schemeClr val="tx2">
                    <a:satMod val="130000"/>
                  </a:schemeClr>
                </a:solidFill>
              </a:rPr>
              <a:t>Example</a:t>
            </a:r>
            <a:endParaRPr lang="en-AU" dirty="0">
              <a:solidFill>
                <a:schemeClr val="tx2">
                  <a:satMod val="130000"/>
                </a:schemeClr>
              </a:solidFill>
            </a:endParaRPr>
          </a:p>
        </p:txBody>
      </p:sp>
      <p:pic>
        <p:nvPicPr>
          <p:cNvPr id="18434" name="Content Placeholder 7" descr="422-5ja8X_Em_55.jpg"/>
          <p:cNvPicPr>
            <a:picLocks noGrp="1" noChangeAspect="1"/>
          </p:cNvPicPr>
          <p:nvPr>
            <p:ph idx="1"/>
          </p:nvPr>
        </p:nvPicPr>
        <p:blipFill>
          <a:blip r:embed="rId2" cstate="print"/>
          <a:srcRect l="6831" t="6996" r="6831" b="10272"/>
          <a:stretch>
            <a:fillRect/>
          </a:stretch>
        </p:blipFill>
        <p:spPr>
          <a:xfrm>
            <a:off x="1116013" y="1989138"/>
            <a:ext cx="2879725" cy="3743325"/>
          </a:xfrm>
        </p:spPr>
      </p:pic>
      <p:sp>
        <p:nvSpPr>
          <p:cNvPr id="10" name="Rectangle 9"/>
          <p:cNvSpPr>
            <a:spLocks noChangeArrowheads="1"/>
          </p:cNvSpPr>
          <p:nvPr/>
        </p:nvSpPr>
        <p:spPr bwMode="auto">
          <a:xfrm>
            <a:off x="5003800" y="2060575"/>
            <a:ext cx="3529013" cy="3694113"/>
          </a:xfrm>
          <a:prstGeom prst="rect">
            <a:avLst/>
          </a:prstGeom>
          <a:noFill/>
          <a:ln w="9525">
            <a:noFill/>
            <a:miter lim="800000"/>
            <a:headEnd/>
            <a:tailEnd/>
          </a:ln>
        </p:spPr>
        <p:txBody>
          <a:bodyPr>
            <a:spAutoFit/>
          </a:bodyPr>
          <a:lstStyle/>
          <a:p>
            <a:r>
              <a:rPr lang="en-AU">
                <a:latin typeface="Gill Sans MT" pitchFamily="34" charset="0"/>
              </a:rPr>
              <a:t>In this magazine cover image released by Newsweek, a computer-generated image of Princess Diana is shown with Kate Middleton on the cover of the July 4, 2011 issue of Newsweek magazine. Diana was killed in a car accident in 1997 and would have turned 50 on Friday. In April, Middleton married Prince William, the oldest son of Diana and Prince Charles.</a:t>
            </a:r>
          </a:p>
          <a:p>
            <a:endParaRPr lang="en-AU">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AU" dirty="0" smtClean="0">
                <a:solidFill>
                  <a:schemeClr val="tx2">
                    <a:satMod val="130000"/>
                  </a:schemeClr>
                </a:solidFill>
              </a:rPr>
              <a:t>Secondary Sources</a:t>
            </a:r>
            <a:endParaRPr lang="en-AU" dirty="0">
              <a:solidFill>
                <a:schemeClr val="tx2">
                  <a:satMod val="130000"/>
                </a:schemeClr>
              </a:solidFill>
            </a:endParaRPr>
          </a:p>
        </p:txBody>
      </p:sp>
      <p:sp>
        <p:nvSpPr>
          <p:cNvPr id="3" name="Content Placeholder 2"/>
          <p:cNvSpPr>
            <a:spLocks noGrp="1"/>
          </p:cNvSpPr>
          <p:nvPr>
            <p:ph idx="1"/>
          </p:nvPr>
        </p:nvSpPr>
        <p:spPr>
          <a:xfrm>
            <a:off x="457200" y="1268413"/>
            <a:ext cx="8229600" cy="4857750"/>
          </a:xfrm>
        </p:spPr>
        <p:txBody>
          <a:bodyPr>
            <a:normAutofit/>
          </a:bodyPr>
          <a:lstStyle/>
          <a:p>
            <a:pPr marL="0" indent="0" fontAlgn="auto">
              <a:spcAft>
                <a:spcPts val="0"/>
              </a:spcAft>
              <a:buFont typeface="Wingdings 2"/>
              <a:buNone/>
              <a:defRPr/>
            </a:pPr>
            <a:r>
              <a:rPr lang="en-AU" dirty="0" smtClean="0"/>
              <a:t>Like a primary source, a secondary source is a piece of information, however it does not originate from the time in question. A secondary source gains its information from historians and primary sources to provide us with accurate historical knowledge. Examples include:</a:t>
            </a:r>
          </a:p>
          <a:p>
            <a:pPr marL="0" indent="0" fontAlgn="auto">
              <a:spcAft>
                <a:spcPts val="0"/>
              </a:spcAft>
              <a:buFont typeface="Wingdings 2"/>
              <a:buNone/>
              <a:defRPr/>
            </a:pPr>
            <a:r>
              <a:rPr lang="en-AU" dirty="0" smtClean="0">
                <a:solidFill>
                  <a:schemeClr val="accent2">
                    <a:lumMod val="50000"/>
                  </a:schemeClr>
                </a:solidFill>
              </a:rPr>
              <a:t>Text books           encyclopaedias         internet  </a:t>
            </a:r>
          </a:p>
          <a:p>
            <a:pPr marL="0" indent="0" fontAlgn="auto">
              <a:spcAft>
                <a:spcPts val="0"/>
              </a:spcAft>
              <a:buFont typeface="Wingdings 2"/>
              <a:buNone/>
              <a:defRPr/>
            </a:pPr>
            <a:r>
              <a:rPr lang="en-AU" dirty="0" smtClean="0">
                <a:solidFill>
                  <a:schemeClr val="accent2">
                    <a:lumMod val="50000"/>
                  </a:schemeClr>
                </a:solidFill>
              </a:rPr>
              <a:t>magazines             movies                    models</a:t>
            </a:r>
          </a:p>
          <a:p>
            <a:pPr marL="0" indent="0" fontAlgn="auto">
              <a:spcAft>
                <a:spcPts val="0"/>
              </a:spcAft>
              <a:buFont typeface="Wingdings 2"/>
              <a:buNone/>
              <a:defRPr/>
            </a:pPr>
            <a:r>
              <a:rPr lang="en-AU" dirty="0" smtClean="0">
                <a:solidFill>
                  <a:schemeClr val="accent2">
                    <a:lumMod val="50000"/>
                  </a:schemeClr>
                </a:solidFill>
              </a:rPr>
              <a:t>documentaries      replicas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anim calcmode="lin" valueType="num">
                                      <p:cBhvr>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Advantages of secondary sources</a:t>
            </a:r>
            <a:endParaRPr lang="en-AU" dirty="0">
              <a:solidFill>
                <a:schemeClr val="tx2">
                  <a:satMod val="130000"/>
                </a:schemeClr>
              </a:solidFill>
            </a:endParaRPr>
          </a:p>
        </p:txBody>
      </p:sp>
      <p:sp>
        <p:nvSpPr>
          <p:cNvPr id="3" name="Content Placeholder 2"/>
          <p:cNvSpPr>
            <a:spLocks noGrp="1"/>
          </p:cNvSpPr>
          <p:nvPr>
            <p:ph idx="1"/>
          </p:nvPr>
        </p:nvSpPr>
        <p:spPr/>
        <p:txBody>
          <a:bodyPr>
            <a:normAutofit/>
          </a:bodyPr>
          <a:lstStyle/>
          <a:p>
            <a:pPr marL="365760" indent="-283464" fontAlgn="auto">
              <a:spcAft>
                <a:spcPts val="0"/>
              </a:spcAft>
              <a:buFont typeface="Wingdings 2"/>
              <a:buNone/>
              <a:defRPr/>
            </a:pPr>
            <a:r>
              <a:rPr lang="en-AU" dirty="0" smtClean="0"/>
              <a:t>The advantages of using secondary sources:</a:t>
            </a:r>
          </a:p>
          <a:p>
            <a:pPr marL="596646" indent="-514350" fontAlgn="auto">
              <a:spcAft>
                <a:spcPts val="0"/>
              </a:spcAft>
              <a:buFont typeface="Wingdings 2"/>
              <a:buAutoNum type="arabicPeriod"/>
              <a:defRPr/>
            </a:pPr>
            <a:r>
              <a:rPr lang="en-AU" dirty="0" smtClean="0">
                <a:solidFill>
                  <a:schemeClr val="accent2">
                    <a:lumMod val="50000"/>
                  </a:schemeClr>
                </a:solidFill>
              </a:rPr>
              <a:t>They give us information that has already been interpreted</a:t>
            </a:r>
          </a:p>
          <a:p>
            <a:pPr marL="596646" indent="-514350" fontAlgn="auto">
              <a:spcAft>
                <a:spcPts val="0"/>
              </a:spcAft>
              <a:buFont typeface="Wingdings 2"/>
              <a:buAutoNum type="arabicPeriod"/>
              <a:defRPr/>
            </a:pPr>
            <a:r>
              <a:rPr lang="en-AU" dirty="0" smtClean="0">
                <a:solidFill>
                  <a:schemeClr val="accent2">
                    <a:lumMod val="50000"/>
                  </a:schemeClr>
                </a:solidFill>
              </a:rPr>
              <a:t>They give us information about a time or place that we cannot visit.</a:t>
            </a:r>
          </a:p>
          <a:p>
            <a:pPr marL="596646" indent="-514350" fontAlgn="auto">
              <a:spcAft>
                <a:spcPts val="0"/>
              </a:spcAft>
              <a:buFont typeface="Wingdings 2"/>
              <a:buAutoNum type="arabicPeriod"/>
              <a:defRPr/>
            </a:pPr>
            <a:r>
              <a:rPr lang="en-AU" dirty="0" smtClean="0">
                <a:solidFill>
                  <a:schemeClr val="accent2">
                    <a:lumMod val="50000"/>
                  </a:schemeClr>
                </a:solidFill>
              </a:rPr>
              <a:t>They could allow us to learn about objects by replicating them as we cannot access fragile or unique items</a:t>
            </a:r>
            <a:endParaRPr lang="en-AU"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AU" dirty="0" smtClean="0">
                <a:solidFill>
                  <a:schemeClr val="tx2">
                    <a:satMod val="130000"/>
                  </a:schemeClr>
                </a:solidFill>
              </a:rPr>
              <a:t>Disadvantages of secondary </a:t>
            </a:r>
            <a:r>
              <a:rPr lang="en-AU" dirty="0">
                <a:solidFill>
                  <a:schemeClr val="tx2">
                    <a:satMod val="130000"/>
                  </a:schemeClr>
                </a:solidFill>
              </a:rPr>
              <a:t>s</a:t>
            </a:r>
            <a:r>
              <a:rPr lang="en-AU" dirty="0" smtClean="0">
                <a:solidFill>
                  <a:schemeClr val="tx2">
                    <a:satMod val="130000"/>
                  </a:schemeClr>
                </a:solidFill>
              </a:rPr>
              <a:t>ources</a:t>
            </a:r>
            <a:endParaRPr lang="en-AU" dirty="0">
              <a:solidFill>
                <a:schemeClr val="tx2">
                  <a:satMod val="130000"/>
                </a:schemeClr>
              </a:solidFill>
            </a:endParaRPr>
          </a:p>
        </p:txBody>
      </p:sp>
      <p:pic>
        <p:nvPicPr>
          <p:cNvPr id="21506" name="Content Placeholder 3" descr="scan0001.jpg"/>
          <p:cNvPicPr>
            <a:picLocks noGrp="1" noChangeAspect="1"/>
          </p:cNvPicPr>
          <p:nvPr>
            <p:ph idx="1"/>
          </p:nvPr>
        </p:nvPicPr>
        <p:blipFill>
          <a:blip r:embed="rId2" cstate="print"/>
          <a:srcRect/>
          <a:stretch>
            <a:fillRect/>
          </a:stretch>
        </p:blipFill>
        <p:spPr>
          <a:xfrm>
            <a:off x="1403350" y="2349500"/>
            <a:ext cx="3036888" cy="1389063"/>
          </a:xfrm>
        </p:spPr>
      </p:pic>
      <p:sp>
        <p:nvSpPr>
          <p:cNvPr id="21507" name="TextBox 4"/>
          <p:cNvSpPr txBox="1">
            <a:spLocks noChangeArrowheads="1"/>
          </p:cNvSpPr>
          <p:nvPr/>
        </p:nvSpPr>
        <p:spPr bwMode="auto">
          <a:xfrm>
            <a:off x="3924300" y="3429000"/>
            <a:ext cx="576263" cy="230188"/>
          </a:xfrm>
          <a:prstGeom prst="rect">
            <a:avLst/>
          </a:prstGeom>
          <a:noFill/>
          <a:ln w="9525">
            <a:noFill/>
            <a:miter lim="800000"/>
            <a:headEnd/>
            <a:tailEnd/>
          </a:ln>
        </p:spPr>
        <p:txBody>
          <a:bodyPr>
            <a:spAutoFit/>
          </a:bodyPr>
          <a:lstStyle/>
          <a:p>
            <a:r>
              <a:rPr lang="en-AU" sz="900">
                <a:latin typeface="Gill Sans MT" pitchFamily="34" charset="0"/>
              </a:rPr>
              <a:t>changed</a:t>
            </a:r>
          </a:p>
        </p:txBody>
      </p:sp>
      <p:sp>
        <p:nvSpPr>
          <p:cNvPr id="21508" name="TextBox 5"/>
          <p:cNvSpPr txBox="1">
            <a:spLocks noChangeArrowheads="1"/>
          </p:cNvSpPr>
          <p:nvPr/>
        </p:nvSpPr>
        <p:spPr bwMode="auto">
          <a:xfrm>
            <a:off x="5076825" y="1484313"/>
            <a:ext cx="3598863" cy="5294312"/>
          </a:xfrm>
          <a:prstGeom prst="rect">
            <a:avLst/>
          </a:prstGeom>
          <a:noFill/>
          <a:ln w="9525">
            <a:noFill/>
            <a:miter lim="800000"/>
            <a:headEnd/>
            <a:tailEnd/>
          </a:ln>
        </p:spPr>
        <p:txBody>
          <a:bodyPr>
            <a:spAutoFit/>
          </a:bodyPr>
          <a:lstStyle/>
          <a:p>
            <a:r>
              <a:rPr lang="en-AU">
                <a:latin typeface="Gill Sans MT" pitchFamily="34" charset="0"/>
              </a:rPr>
              <a:t>Wikipedia is a very popular and easy to access internet site.</a:t>
            </a:r>
          </a:p>
          <a:p>
            <a:endParaRPr lang="en-AU">
              <a:latin typeface="Gill Sans MT" pitchFamily="34" charset="0"/>
            </a:endParaRPr>
          </a:p>
          <a:p>
            <a:r>
              <a:rPr lang="en-AU">
                <a:latin typeface="Gill Sans MT" pitchFamily="34" charset="0"/>
              </a:rPr>
              <a:t>Wikipedia is written collaboratively by largely anonymous Internet volunteers who write without pay. Anyone with Internet access can write and make changes to Wikipedia articles (except in certain cases where editing is restricted to prevent disruption or vandalism). Users can contribute anonymously, under a pseudonym, or with their real identity, if they choose.</a:t>
            </a:r>
          </a:p>
          <a:p>
            <a:endParaRPr lang="en-AU">
              <a:latin typeface="Gill Sans MT" pitchFamily="34" charset="0"/>
            </a:endParaRPr>
          </a:p>
          <a:p>
            <a:r>
              <a:rPr lang="en-AU" sz="1400">
                <a:latin typeface="Gill Sans MT" pitchFamily="34" charset="0"/>
              </a:rPr>
              <a:t>Source: Wikipedia:about</a:t>
            </a:r>
          </a:p>
          <a:p>
            <a:endParaRPr lang="en-AU">
              <a:latin typeface="Gill Sans MT" pitchFamily="34" charset="0"/>
            </a:endParaRPr>
          </a:p>
          <a:p>
            <a:endParaRPr lang="en-AU">
              <a:latin typeface="Gill Sans MT" pitchFamily="34" charset="0"/>
            </a:endParaRPr>
          </a:p>
          <a:p>
            <a:endParaRPr lang="en-AU">
              <a:latin typeface="Gill Sans MT"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267</TotalTime>
  <Words>977</Words>
  <Application>Microsoft Office PowerPoint</Application>
  <PresentationFormat>On-screen Show (4:3)</PresentationFormat>
  <Paragraphs>108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Solstice</vt:lpstr>
      <vt:lpstr>Primary and Secondary Sources</vt:lpstr>
      <vt:lpstr>What is History?</vt:lpstr>
      <vt:lpstr>Primary sources</vt:lpstr>
      <vt:lpstr>Advantages of primary sources</vt:lpstr>
      <vt:lpstr>Disadvantages of primary sources</vt:lpstr>
      <vt:lpstr>Disadvantages of Primary sources Example</vt:lpstr>
      <vt:lpstr>Secondary Sources</vt:lpstr>
      <vt:lpstr>Advantages of secondary sources</vt:lpstr>
      <vt:lpstr>Disadvantages of secondary sources</vt:lpstr>
      <vt:lpstr>Disadvantages of secondary sources example</vt:lpstr>
      <vt:lpstr>Activity</vt:lpstr>
      <vt:lpstr>Evaluating the sources</vt:lpstr>
      <vt:lpstr>Bias</vt:lpstr>
      <vt:lpstr>Bias</vt:lpstr>
      <vt:lpstr>Spelling List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and Secondary Sources</dc:title>
  <dc:creator>Sandrine</dc:creator>
  <cp:lastModifiedBy>Sandrine</cp:lastModifiedBy>
  <cp:revision>25</cp:revision>
  <dcterms:created xsi:type="dcterms:W3CDTF">2011-07-04T10:20:19Z</dcterms:created>
  <dcterms:modified xsi:type="dcterms:W3CDTF">2011-09-10T07:28:48Z</dcterms:modified>
</cp:coreProperties>
</file>